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454" r:id="rId2"/>
    <p:sldId id="444" r:id="rId3"/>
    <p:sldId id="456" r:id="rId4"/>
    <p:sldId id="457" r:id="rId5"/>
    <p:sldId id="455" r:id="rId6"/>
    <p:sldId id="438" r:id="rId7"/>
    <p:sldId id="439" r:id="rId8"/>
    <p:sldId id="461" r:id="rId9"/>
    <p:sldId id="462" r:id="rId10"/>
    <p:sldId id="463" r:id="rId11"/>
    <p:sldId id="473" r:id="rId12"/>
    <p:sldId id="465" r:id="rId13"/>
    <p:sldId id="466" r:id="rId14"/>
    <p:sldId id="474" r:id="rId15"/>
    <p:sldId id="467" r:id="rId16"/>
    <p:sldId id="468" r:id="rId17"/>
    <p:sldId id="469" r:id="rId18"/>
    <p:sldId id="472" r:id="rId19"/>
    <p:sldId id="470" r:id="rId20"/>
    <p:sldId id="471" r:id="rId21"/>
    <p:sldId id="443" r:id="rId22"/>
    <p:sldId id="458" r:id="rId23"/>
    <p:sldId id="450" r:id="rId24"/>
    <p:sldId id="451" r:id="rId25"/>
  </p:sldIdLst>
  <p:sldSz cx="9144000" cy="5143500" type="screen16x9"/>
  <p:notesSz cx="7026275" cy="93122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FD1689A-4C89-2578-3B4B-E89A834151D6}" name="Nancy Raider" initials="NR" userId="S::nar4015@med.cornell.edu::d49d8a2c-e8e6-46d3-9c26-d4f35563bb5f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5555"/>
    <a:srgbClr val="343433"/>
    <a:srgbClr val="B31B1B"/>
    <a:srgbClr val="E87722"/>
    <a:srgbClr val="000000"/>
    <a:srgbClr val="CF4520"/>
    <a:srgbClr val="A20815"/>
    <a:srgbClr val="636463"/>
    <a:srgbClr val="F47A22"/>
    <a:srgbClr val="A21E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683" autoAdjust="0"/>
    <p:restoredTop sz="84544" autoAdjust="0"/>
  </p:normalViewPr>
  <p:slideViewPr>
    <p:cSldViewPr snapToGrid="0" snapToObjects="1">
      <p:cViewPr varScale="1">
        <p:scale>
          <a:sx n="125" d="100"/>
          <a:sy n="125" d="100"/>
        </p:scale>
        <p:origin x="304" y="16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1" d="100"/>
        <a:sy n="91" d="100"/>
      </p:scale>
      <p:origin x="0" y="0"/>
    </p:cViewPr>
  </p:sorterViewPr>
  <p:notesViewPr>
    <p:cSldViewPr snapToGrid="0" snapToObjects="1">
      <p:cViewPr varScale="1">
        <p:scale>
          <a:sx n="119" d="100"/>
          <a:sy n="119" d="100"/>
        </p:scale>
        <p:origin x="430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98D1C88-11D8-0344-8A31-B9864BAFB41B}" type="doc">
      <dgm:prSet loTypeId="urn:microsoft.com/office/officeart/2005/8/layout/radial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EA66490-41DA-2944-8341-04368A0B43D0}">
      <dgm:prSet custT="1"/>
      <dgm:spPr/>
      <dgm:t>
        <a:bodyPr/>
        <a:lstStyle/>
        <a:p>
          <a:r>
            <a:rPr kumimoji="1" lang="en-US" sz="1200" dirty="0"/>
            <a:t>MBIS</a:t>
          </a:r>
          <a:endParaRPr lang="zh-CN" sz="1200" dirty="0"/>
        </a:p>
      </dgm:t>
    </dgm:pt>
    <dgm:pt modelId="{76C5205A-3BA6-674C-8DDF-E6BD62D1E53F}" type="parTrans" cxnId="{989FAB71-232D-9942-811C-4642690AA4DF}">
      <dgm:prSet/>
      <dgm:spPr/>
      <dgm:t>
        <a:bodyPr/>
        <a:lstStyle/>
        <a:p>
          <a:endParaRPr lang="zh-CN" altLang="en-US" sz="1800"/>
        </a:p>
      </dgm:t>
    </dgm:pt>
    <dgm:pt modelId="{B64E4D6D-4769-AF4E-BDC6-F57A5934BEC1}" type="sibTrans" cxnId="{989FAB71-232D-9942-811C-4642690AA4DF}">
      <dgm:prSet/>
      <dgm:spPr/>
      <dgm:t>
        <a:bodyPr/>
        <a:lstStyle/>
        <a:p>
          <a:endParaRPr lang="zh-CN" altLang="en-US" sz="1800"/>
        </a:p>
      </dgm:t>
    </dgm:pt>
    <dgm:pt modelId="{1BFAC681-92F4-6F4C-9A21-485268B6D991}">
      <dgm:prSet custT="1"/>
      <dgm:spPr/>
      <dgm:t>
        <a:bodyPr/>
        <a:lstStyle/>
        <a:p>
          <a:r>
            <a:rPr lang="en-US" altLang="zh-CN" sz="1400" dirty="0"/>
            <a:t>Molecular Biology</a:t>
          </a:r>
          <a:endParaRPr lang="zh-CN" altLang="en-US" sz="1400" dirty="0"/>
        </a:p>
      </dgm:t>
    </dgm:pt>
    <dgm:pt modelId="{B370D2C2-03E2-4041-939F-354B697B3CF0}" type="parTrans" cxnId="{65E19946-4495-5042-BAEB-13A3195A0AC5}">
      <dgm:prSet/>
      <dgm:spPr/>
      <dgm:t>
        <a:bodyPr/>
        <a:lstStyle/>
        <a:p>
          <a:endParaRPr lang="zh-CN" altLang="en-US" sz="1800"/>
        </a:p>
      </dgm:t>
    </dgm:pt>
    <dgm:pt modelId="{74D598CA-1DE4-4B4B-A075-2EAAE37C9FE4}" type="sibTrans" cxnId="{65E19946-4495-5042-BAEB-13A3195A0AC5}">
      <dgm:prSet/>
      <dgm:spPr/>
      <dgm:t>
        <a:bodyPr/>
        <a:lstStyle/>
        <a:p>
          <a:endParaRPr lang="zh-CN" altLang="en-US" sz="1800"/>
        </a:p>
      </dgm:t>
    </dgm:pt>
    <dgm:pt modelId="{1A60D39A-84B7-E949-B90C-6C4CFA257D56}">
      <dgm:prSet custT="1"/>
      <dgm:spPr/>
      <dgm:t>
        <a:bodyPr/>
        <a:lstStyle/>
        <a:p>
          <a:r>
            <a:rPr kumimoji="1" lang="en-US" sz="1200" dirty="0"/>
            <a:t>Biostatistics</a:t>
          </a:r>
          <a:endParaRPr lang="zh-CN" sz="1200" dirty="0"/>
        </a:p>
      </dgm:t>
    </dgm:pt>
    <dgm:pt modelId="{1891ADE1-E209-CD4F-9048-EB813D000016}" type="sibTrans" cxnId="{334FCAF9-AFD7-1A4A-9D2F-3477B6965957}">
      <dgm:prSet/>
      <dgm:spPr/>
      <dgm:t>
        <a:bodyPr/>
        <a:lstStyle/>
        <a:p>
          <a:endParaRPr lang="zh-CN" altLang="en-US" sz="1800"/>
        </a:p>
      </dgm:t>
    </dgm:pt>
    <dgm:pt modelId="{33C64F51-380A-7E49-8D59-8A2989B80D87}" type="parTrans" cxnId="{334FCAF9-AFD7-1A4A-9D2F-3477B6965957}">
      <dgm:prSet/>
      <dgm:spPr/>
      <dgm:t>
        <a:bodyPr/>
        <a:lstStyle/>
        <a:p>
          <a:endParaRPr lang="zh-CN" altLang="en-US" sz="1800"/>
        </a:p>
      </dgm:t>
    </dgm:pt>
    <dgm:pt modelId="{3AB27846-91A5-E743-85AC-533BE714E828}">
      <dgm:prSet custT="1"/>
      <dgm:spPr/>
      <dgm:t>
        <a:bodyPr/>
        <a:lstStyle/>
        <a:p>
          <a:r>
            <a:rPr lang="en-US" altLang="zh-CN" sz="1400" dirty="0"/>
            <a:t>Bioinformatics</a:t>
          </a:r>
          <a:endParaRPr lang="zh-CN" altLang="en-US" sz="1400" dirty="0"/>
        </a:p>
      </dgm:t>
    </dgm:pt>
    <dgm:pt modelId="{2C2509AA-CB31-5241-840B-C4D35B36A395}" type="parTrans" cxnId="{F17CC531-FEF9-6847-A98F-1EB55CEE849E}">
      <dgm:prSet/>
      <dgm:spPr/>
      <dgm:t>
        <a:bodyPr/>
        <a:lstStyle/>
        <a:p>
          <a:endParaRPr lang="zh-CN" altLang="en-US" sz="1800"/>
        </a:p>
      </dgm:t>
    </dgm:pt>
    <dgm:pt modelId="{E73EDD32-134E-5340-B82F-C3D5C30AC983}" type="sibTrans" cxnId="{F17CC531-FEF9-6847-A98F-1EB55CEE849E}">
      <dgm:prSet/>
      <dgm:spPr/>
      <dgm:t>
        <a:bodyPr/>
        <a:lstStyle/>
        <a:p>
          <a:endParaRPr lang="zh-CN" altLang="en-US" sz="1800"/>
        </a:p>
      </dgm:t>
    </dgm:pt>
    <dgm:pt modelId="{D8A1B3CE-4645-BA4B-A655-E5CC0E427281}">
      <dgm:prSet custT="1"/>
      <dgm:spPr/>
      <dgm:t>
        <a:bodyPr/>
        <a:lstStyle/>
        <a:p>
          <a:r>
            <a:rPr lang="en-US" altLang="zh-CN" sz="1400" dirty="0"/>
            <a:t>Data Science</a:t>
          </a:r>
          <a:endParaRPr lang="zh-CN" altLang="en-US" sz="1400" dirty="0"/>
        </a:p>
      </dgm:t>
    </dgm:pt>
    <dgm:pt modelId="{92A0EE55-FB50-1147-BF88-6359048884A2}" type="parTrans" cxnId="{D73473A0-FB02-9640-A354-107245F01C09}">
      <dgm:prSet/>
      <dgm:spPr/>
      <dgm:t>
        <a:bodyPr/>
        <a:lstStyle/>
        <a:p>
          <a:endParaRPr lang="zh-CN" altLang="en-US"/>
        </a:p>
      </dgm:t>
    </dgm:pt>
    <dgm:pt modelId="{F4673A04-FF2F-444C-AEC1-EA2ECAA3F3B0}" type="sibTrans" cxnId="{D73473A0-FB02-9640-A354-107245F01C09}">
      <dgm:prSet/>
      <dgm:spPr/>
      <dgm:t>
        <a:bodyPr/>
        <a:lstStyle/>
        <a:p>
          <a:endParaRPr lang="zh-CN" altLang="en-US"/>
        </a:p>
      </dgm:t>
    </dgm:pt>
    <dgm:pt modelId="{C2718957-14ED-2241-B4F3-38655CD92747}">
      <dgm:prSet custT="1"/>
      <dgm:spPr/>
      <dgm:t>
        <a:bodyPr/>
        <a:lstStyle/>
        <a:p>
          <a:r>
            <a:rPr lang="en-US" altLang="zh-CN" sz="1400" dirty="0"/>
            <a:t>Research Infrastructure</a:t>
          </a:r>
          <a:endParaRPr lang="zh-CN" altLang="en-US" sz="1400" dirty="0"/>
        </a:p>
      </dgm:t>
    </dgm:pt>
    <dgm:pt modelId="{50D11057-7AD4-EC4F-A390-2A38C888B020}" type="parTrans" cxnId="{B9E1CD25-D4E4-F34A-B178-8248EC8DA3A9}">
      <dgm:prSet/>
      <dgm:spPr/>
      <dgm:t>
        <a:bodyPr/>
        <a:lstStyle/>
        <a:p>
          <a:endParaRPr lang="zh-CN" altLang="en-US"/>
        </a:p>
      </dgm:t>
    </dgm:pt>
    <dgm:pt modelId="{8F5327B8-4CA4-184B-9F06-DF55B8AEAADD}" type="sibTrans" cxnId="{B9E1CD25-D4E4-F34A-B178-8248EC8DA3A9}">
      <dgm:prSet/>
      <dgm:spPr/>
      <dgm:t>
        <a:bodyPr/>
        <a:lstStyle/>
        <a:p>
          <a:endParaRPr lang="zh-CN" altLang="en-US"/>
        </a:p>
      </dgm:t>
    </dgm:pt>
    <dgm:pt modelId="{C9FC0E3D-8148-6C4D-BFF8-B2BDCB9A91CA}" type="pres">
      <dgm:prSet presAssocID="{398D1C88-11D8-0344-8A31-B9864BAFB41B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B65D4E8D-6ABB-A141-A85F-9A8E624ADB51}" type="pres">
      <dgm:prSet presAssocID="{0EA66490-41DA-2944-8341-04368A0B43D0}" presName="centerShape" presStyleLbl="node0" presStyleIdx="0" presStyleCnt="1" custLinFactNeighborX="-321"/>
      <dgm:spPr/>
    </dgm:pt>
    <dgm:pt modelId="{DF85C2DB-4983-6C46-9D23-D6CA4F883E96}" type="pres">
      <dgm:prSet presAssocID="{1A60D39A-84B7-E949-B90C-6C4CFA257D56}" presName="node" presStyleLbl="node1" presStyleIdx="0" presStyleCnt="5" custScaleX="163815">
        <dgm:presLayoutVars>
          <dgm:bulletEnabled val="1"/>
        </dgm:presLayoutVars>
      </dgm:prSet>
      <dgm:spPr/>
    </dgm:pt>
    <dgm:pt modelId="{9E73FBC7-B5EF-534C-BE20-255C759012E6}" type="pres">
      <dgm:prSet presAssocID="{1A60D39A-84B7-E949-B90C-6C4CFA257D56}" presName="dummy" presStyleCnt="0"/>
      <dgm:spPr/>
    </dgm:pt>
    <dgm:pt modelId="{F0F26956-5E64-A346-B8D2-B2A721FA6238}" type="pres">
      <dgm:prSet presAssocID="{1891ADE1-E209-CD4F-9048-EB813D000016}" presName="sibTrans" presStyleLbl="sibTrans2D1" presStyleIdx="0" presStyleCnt="5"/>
      <dgm:spPr/>
    </dgm:pt>
    <dgm:pt modelId="{87FB8494-2E96-354B-B649-446122D37143}" type="pres">
      <dgm:prSet presAssocID="{3AB27846-91A5-E743-85AC-533BE714E828}" presName="node" presStyleLbl="node1" presStyleIdx="1" presStyleCnt="5" custScaleX="163815">
        <dgm:presLayoutVars>
          <dgm:bulletEnabled val="1"/>
        </dgm:presLayoutVars>
      </dgm:prSet>
      <dgm:spPr/>
    </dgm:pt>
    <dgm:pt modelId="{13E9C12A-E5E0-4845-9863-15C55D1E9AB5}" type="pres">
      <dgm:prSet presAssocID="{3AB27846-91A5-E743-85AC-533BE714E828}" presName="dummy" presStyleCnt="0"/>
      <dgm:spPr/>
    </dgm:pt>
    <dgm:pt modelId="{46953E08-823F-4343-AB16-A1C728A6B641}" type="pres">
      <dgm:prSet presAssocID="{E73EDD32-134E-5340-B82F-C3D5C30AC983}" presName="sibTrans" presStyleLbl="sibTrans2D1" presStyleIdx="1" presStyleCnt="5"/>
      <dgm:spPr/>
    </dgm:pt>
    <dgm:pt modelId="{1E895ED5-6C6B-A942-AE95-B282BE5C0BBF}" type="pres">
      <dgm:prSet presAssocID="{1BFAC681-92F4-6F4C-9A21-485268B6D991}" presName="node" presStyleLbl="node1" presStyleIdx="2" presStyleCnt="5" custScaleX="163815" custRadScaleRad="102144" custRadScaleInc="-32806">
        <dgm:presLayoutVars>
          <dgm:bulletEnabled val="1"/>
        </dgm:presLayoutVars>
      </dgm:prSet>
      <dgm:spPr/>
    </dgm:pt>
    <dgm:pt modelId="{BE403D26-ECFB-9146-B3A4-95CE1ACF1139}" type="pres">
      <dgm:prSet presAssocID="{1BFAC681-92F4-6F4C-9A21-485268B6D991}" presName="dummy" presStyleCnt="0"/>
      <dgm:spPr/>
    </dgm:pt>
    <dgm:pt modelId="{2CA29B5C-B584-324B-871A-B3F14B5B3DEC}" type="pres">
      <dgm:prSet presAssocID="{74D598CA-1DE4-4B4B-A075-2EAAE37C9FE4}" presName="sibTrans" presStyleLbl="sibTrans2D1" presStyleIdx="2" presStyleCnt="5"/>
      <dgm:spPr/>
    </dgm:pt>
    <dgm:pt modelId="{3091C3D5-F394-AC4A-BC20-1703192527A9}" type="pres">
      <dgm:prSet presAssocID="{D8A1B3CE-4645-BA4B-A655-E5CC0E427281}" presName="node" presStyleLbl="node1" presStyleIdx="3" presStyleCnt="5" custScaleX="163815" custRadScaleRad="97673" custRadScaleInc="27082">
        <dgm:presLayoutVars>
          <dgm:bulletEnabled val="1"/>
        </dgm:presLayoutVars>
      </dgm:prSet>
      <dgm:spPr/>
    </dgm:pt>
    <dgm:pt modelId="{C7190A29-2F7E-DA47-91BB-71479154E04F}" type="pres">
      <dgm:prSet presAssocID="{D8A1B3CE-4645-BA4B-A655-E5CC0E427281}" presName="dummy" presStyleCnt="0"/>
      <dgm:spPr/>
    </dgm:pt>
    <dgm:pt modelId="{644094FA-6417-C943-A9DC-86BB3F6D514E}" type="pres">
      <dgm:prSet presAssocID="{F4673A04-FF2F-444C-AEC1-EA2ECAA3F3B0}" presName="sibTrans" presStyleLbl="sibTrans2D1" presStyleIdx="3" presStyleCnt="5"/>
      <dgm:spPr/>
    </dgm:pt>
    <dgm:pt modelId="{5559E3C1-6041-5B4A-897C-FCE7E983F1CC}" type="pres">
      <dgm:prSet presAssocID="{C2718957-14ED-2241-B4F3-38655CD92747}" presName="node" presStyleLbl="node1" presStyleIdx="4" presStyleCnt="5" custScaleX="163887">
        <dgm:presLayoutVars>
          <dgm:bulletEnabled val="1"/>
        </dgm:presLayoutVars>
      </dgm:prSet>
      <dgm:spPr/>
    </dgm:pt>
    <dgm:pt modelId="{2F708E50-BC6F-D841-90EE-820010E3F66A}" type="pres">
      <dgm:prSet presAssocID="{C2718957-14ED-2241-B4F3-38655CD92747}" presName="dummy" presStyleCnt="0"/>
      <dgm:spPr/>
    </dgm:pt>
    <dgm:pt modelId="{80A847F8-05B0-DE49-81C5-EE5716068245}" type="pres">
      <dgm:prSet presAssocID="{8F5327B8-4CA4-184B-9F06-DF55B8AEAADD}" presName="sibTrans" presStyleLbl="sibTrans2D1" presStyleIdx="4" presStyleCnt="5"/>
      <dgm:spPr/>
    </dgm:pt>
  </dgm:ptLst>
  <dgm:cxnLst>
    <dgm:cxn modelId="{6009BD07-84C9-7D4D-88AA-3A918A784746}" type="presOf" srcId="{1A60D39A-84B7-E949-B90C-6C4CFA257D56}" destId="{DF85C2DB-4983-6C46-9D23-D6CA4F883E96}" srcOrd="0" destOrd="0" presId="urn:microsoft.com/office/officeart/2005/8/layout/radial6"/>
    <dgm:cxn modelId="{72E90F24-BEE5-AF4E-998F-E8A85EF8590E}" type="presOf" srcId="{D8A1B3CE-4645-BA4B-A655-E5CC0E427281}" destId="{3091C3D5-F394-AC4A-BC20-1703192527A9}" srcOrd="0" destOrd="0" presId="urn:microsoft.com/office/officeart/2005/8/layout/radial6"/>
    <dgm:cxn modelId="{B9E1CD25-D4E4-F34A-B178-8248EC8DA3A9}" srcId="{0EA66490-41DA-2944-8341-04368A0B43D0}" destId="{C2718957-14ED-2241-B4F3-38655CD92747}" srcOrd="4" destOrd="0" parTransId="{50D11057-7AD4-EC4F-A390-2A38C888B020}" sibTransId="{8F5327B8-4CA4-184B-9F06-DF55B8AEAADD}"/>
    <dgm:cxn modelId="{8C61B328-B236-2C4C-ABE1-4629BD613A0E}" type="presOf" srcId="{1BFAC681-92F4-6F4C-9A21-485268B6D991}" destId="{1E895ED5-6C6B-A942-AE95-B282BE5C0BBF}" srcOrd="0" destOrd="0" presId="urn:microsoft.com/office/officeart/2005/8/layout/radial6"/>
    <dgm:cxn modelId="{F17CC531-FEF9-6847-A98F-1EB55CEE849E}" srcId="{0EA66490-41DA-2944-8341-04368A0B43D0}" destId="{3AB27846-91A5-E743-85AC-533BE714E828}" srcOrd="1" destOrd="0" parTransId="{2C2509AA-CB31-5241-840B-C4D35B36A395}" sibTransId="{E73EDD32-134E-5340-B82F-C3D5C30AC983}"/>
    <dgm:cxn modelId="{B0811D40-5313-6948-97C0-FEBBF4C1ECDB}" type="presOf" srcId="{1891ADE1-E209-CD4F-9048-EB813D000016}" destId="{F0F26956-5E64-A346-B8D2-B2A721FA6238}" srcOrd="0" destOrd="0" presId="urn:microsoft.com/office/officeart/2005/8/layout/radial6"/>
    <dgm:cxn modelId="{65E19946-4495-5042-BAEB-13A3195A0AC5}" srcId="{0EA66490-41DA-2944-8341-04368A0B43D0}" destId="{1BFAC681-92F4-6F4C-9A21-485268B6D991}" srcOrd="2" destOrd="0" parTransId="{B370D2C2-03E2-4041-939F-354B697B3CF0}" sibTransId="{74D598CA-1DE4-4B4B-A075-2EAAE37C9FE4}"/>
    <dgm:cxn modelId="{25B21162-81EE-714B-B821-EF0180A02AB3}" type="presOf" srcId="{398D1C88-11D8-0344-8A31-B9864BAFB41B}" destId="{C9FC0E3D-8148-6C4D-BFF8-B2BDCB9A91CA}" srcOrd="0" destOrd="0" presId="urn:microsoft.com/office/officeart/2005/8/layout/radial6"/>
    <dgm:cxn modelId="{989FAB71-232D-9942-811C-4642690AA4DF}" srcId="{398D1C88-11D8-0344-8A31-B9864BAFB41B}" destId="{0EA66490-41DA-2944-8341-04368A0B43D0}" srcOrd="0" destOrd="0" parTransId="{76C5205A-3BA6-674C-8DDF-E6BD62D1E53F}" sibTransId="{B64E4D6D-4769-AF4E-BDC6-F57A5934BEC1}"/>
    <dgm:cxn modelId="{9A98E775-D3EA-0C44-A95C-ED2220483C31}" type="presOf" srcId="{E73EDD32-134E-5340-B82F-C3D5C30AC983}" destId="{46953E08-823F-4343-AB16-A1C728A6B641}" srcOrd="0" destOrd="0" presId="urn:microsoft.com/office/officeart/2005/8/layout/radial6"/>
    <dgm:cxn modelId="{6E440885-BE2A-3C42-A3C1-2FBD12782973}" type="presOf" srcId="{3AB27846-91A5-E743-85AC-533BE714E828}" destId="{87FB8494-2E96-354B-B649-446122D37143}" srcOrd="0" destOrd="0" presId="urn:microsoft.com/office/officeart/2005/8/layout/radial6"/>
    <dgm:cxn modelId="{7065AA87-D95E-0241-A399-F3852C2A6734}" type="presOf" srcId="{0EA66490-41DA-2944-8341-04368A0B43D0}" destId="{B65D4E8D-6ABB-A141-A85F-9A8E624ADB51}" srcOrd="0" destOrd="0" presId="urn:microsoft.com/office/officeart/2005/8/layout/radial6"/>
    <dgm:cxn modelId="{D73473A0-FB02-9640-A354-107245F01C09}" srcId="{0EA66490-41DA-2944-8341-04368A0B43D0}" destId="{D8A1B3CE-4645-BA4B-A655-E5CC0E427281}" srcOrd="3" destOrd="0" parTransId="{92A0EE55-FB50-1147-BF88-6359048884A2}" sibTransId="{F4673A04-FF2F-444C-AEC1-EA2ECAA3F3B0}"/>
    <dgm:cxn modelId="{76220AAF-C140-B542-8009-4E2FE17AF24D}" type="presOf" srcId="{F4673A04-FF2F-444C-AEC1-EA2ECAA3F3B0}" destId="{644094FA-6417-C943-A9DC-86BB3F6D514E}" srcOrd="0" destOrd="0" presId="urn:microsoft.com/office/officeart/2005/8/layout/radial6"/>
    <dgm:cxn modelId="{14BFD2B1-7EDF-3B43-82A3-0EB72D9500A4}" type="presOf" srcId="{74D598CA-1DE4-4B4B-A075-2EAAE37C9FE4}" destId="{2CA29B5C-B584-324B-871A-B3F14B5B3DEC}" srcOrd="0" destOrd="0" presId="urn:microsoft.com/office/officeart/2005/8/layout/radial6"/>
    <dgm:cxn modelId="{3878F5B1-18E1-B146-99A6-EFC47E6B733B}" type="presOf" srcId="{8F5327B8-4CA4-184B-9F06-DF55B8AEAADD}" destId="{80A847F8-05B0-DE49-81C5-EE5716068245}" srcOrd="0" destOrd="0" presId="urn:microsoft.com/office/officeart/2005/8/layout/radial6"/>
    <dgm:cxn modelId="{30CA6FE2-D487-0345-BD96-B7016F31E184}" type="presOf" srcId="{C2718957-14ED-2241-B4F3-38655CD92747}" destId="{5559E3C1-6041-5B4A-897C-FCE7E983F1CC}" srcOrd="0" destOrd="0" presId="urn:microsoft.com/office/officeart/2005/8/layout/radial6"/>
    <dgm:cxn modelId="{334FCAF9-AFD7-1A4A-9D2F-3477B6965957}" srcId="{0EA66490-41DA-2944-8341-04368A0B43D0}" destId="{1A60D39A-84B7-E949-B90C-6C4CFA257D56}" srcOrd="0" destOrd="0" parTransId="{33C64F51-380A-7E49-8D59-8A2989B80D87}" sibTransId="{1891ADE1-E209-CD4F-9048-EB813D000016}"/>
    <dgm:cxn modelId="{1C66C84C-D3D1-6147-ACE4-9A2A1984D882}" type="presParOf" srcId="{C9FC0E3D-8148-6C4D-BFF8-B2BDCB9A91CA}" destId="{B65D4E8D-6ABB-A141-A85F-9A8E624ADB51}" srcOrd="0" destOrd="0" presId="urn:microsoft.com/office/officeart/2005/8/layout/radial6"/>
    <dgm:cxn modelId="{6B8BCFEF-33C9-4847-B342-2A2FE622973C}" type="presParOf" srcId="{C9FC0E3D-8148-6C4D-BFF8-B2BDCB9A91CA}" destId="{DF85C2DB-4983-6C46-9D23-D6CA4F883E96}" srcOrd="1" destOrd="0" presId="urn:microsoft.com/office/officeart/2005/8/layout/radial6"/>
    <dgm:cxn modelId="{5093EB3B-B5E9-0840-8A6A-E7C9FBC59A7C}" type="presParOf" srcId="{C9FC0E3D-8148-6C4D-BFF8-B2BDCB9A91CA}" destId="{9E73FBC7-B5EF-534C-BE20-255C759012E6}" srcOrd="2" destOrd="0" presId="urn:microsoft.com/office/officeart/2005/8/layout/radial6"/>
    <dgm:cxn modelId="{B4509FB2-BB33-7749-88F7-157A40F66E8E}" type="presParOf" srcId="{C9FC0E3D-8148-6C4D-BFF8-B2BDCB9A91CA}" destId="{F0F26956-5E64-A346-B8D2-B2A721FA6238}" srcOrd="3" destOrd="0" presId="urn:microsoft.com/office/officeart/2005/8/layout/radial6"/>
    <dgm:cxn modelId="{E1D5735D-F584-5546-9987-B75C6A0AB205}" type="presParOf" srcId="{C9FC0E3D-8148-6C4D-BFF8-B2BDCB9A91CA}" destId="{87FB8494-2E96-354B-B649-446122D37143}" srcOrd="4" destOrd="0" presId="urn:microsoft.com/office/officeart/2005/8/layout/radial6"/>
    <dgm:cxn modelId="{38851EE8-0D76-7640-85AF-F5BFD053628C}" type="presParOf" srcId="{C9FC0E3D-8148-6C4D-BFF8-B2BDCB9A91CA}" destId="{13E9C12A-E5E0-4845-9863-15C55D1E9AB5}" srcOrd="5" destOrd="0" presId="urn:microsoft.com/office/officeart/2005/8/layout/radial6"/>
    <dgm:cxn modelId="{03ECEBC5-4DB1-0E4B-9628-474558B0AE49}" type="presParOf" srcId="{C9FC0E3D-8148-6C4D-BFF8-B2BDCB9A91CA}" destId="{46953E08-823F-4343-AB16-A1C728A6B641}" srcOrd="6" destOrd="0" presId="urn:microsoft.com/office/officeart/2005/8/layout/radial6"/>
    <dgm:cxn modelId="{58C7D180-23CA-144C-9722-5E692ED88F20}" type="presParOf" srcId="{C9FC0E3D-8148-6C4D-BFF8-B2BDCB9A91CA}" destId="{1E895ED5-6C6B-A942-AE95-B282BE5C0BBF}" srcOrd="7" destOrd="0" presId="urn:microsoft.com/office/officeart/2005/8/layout/radial6"/>
    <dgm:cxn modelId="{47D1F3D7-DDDD-FE40-8552-136ACC868F03}" type="presParOf" srcId="{C9FC0E3D-8148-6C4D-BFF8-B2BDCB9A91CA}" destId="{BE403D26-ECFB-9146-B3A4-95CE1ACF1139}" srcOrd="8" destOrd="0" presId="urn:microsoft.com/office/officeart/2005/8/layout/radial6"/>
    <dgm:cxn modelId="{B4505DB2-7855-2746-9F65-97738BC9C804}" type="presParOf" srcId="{C9FC0E3D-8148-6C4D-BFF8-B2BDCB9A91CA}" destId="{2CA29B5C-B584-324B-871A-B3F14B5B3DEC}" srcOrd="9" destOrd="0" presId="urn:microsoft.com/office/officeart/2005/8/layout/radial6"/>
    <dgm:cxn modelId="{DB807CDF-29D2-1E44-A669-E92B4D4E2B98}" type="presParOf" srcId="{C9FC0E3D-8148-6C4D-BFF8-B2BDCB9A91CA}" destId="{3091C3D5-F394-AC4A-BC20-1703192527A9}" srcOrd="10" destOrd="0" presId="urn:microsoft.com/office/officeart/2005/8/layout/radial6"/>
    <dgm:cxn modelId="{355D0636-6450-F24E-9FE1-D94199F51BA1}" type="presParOf" srcId="{C9FC0E3D-8148-6C4D-BFF8-B2BDCB9A91CA}" destId="{C7190A29-2F7E-DA47-91BB-71479154E04F}" srcOrd="11" destOrd="0" presId="urn:microsoft.com/office/officeart/2005/8/layout/radial6"/>
    <dgm:cxn modelId="{598227A9-34C7-8845-AD21-B95A3AEA75B5}" type="presParOf" srcId="{C9FC0E3D-8148-6C4D-BFF8-B2BDCB9A91CA}" destId="{644094FA-6417-C943-A9DC-86BB3F6D514E}" srcOrd="12" destOrd="0" presId="urn:microsoft.com/office/officeart/2005/8/layout/radial6"/>
    <dgm:cxn modelId="{E22D425E-BB49-DB4C-AC18-380A4DF346B1}" type="presParOf" srcId="{C9FC0E3D-8148-6C4D-BFF8-B2BDCB9A91CA}" destId="{5559E3C1-6041-5B4A-897C-FCE7E983F1CC}" srcOrd="13" destOrd="0" presId="urn:microsoft.com/office/officeart/2005/8/layout/radial6"/>
    <dgm:cxn modelId="{C40E2626-B142-124B-83BB-0E4AE727F34C}" type="presParOf" srcId="{C9FC0E3D-8148-6C4D-BFF8-B2BDCB9A91CA}" destId="{2F708E50-BC6F-D841-90EE-820010E3F66A}" srcOrd="14" destOrd="0" presId="urn:microsoft.com/office/officeart/2005/8/layout/radial6"/>
    <dgm:cxn modelId="{E9EBBE00-D8D3-5645-890A-3FB8576E8CA3}" type="presParOf" srcId="{C9FC0E3D-8148-6C4D-BFF8-B2BDCB9A91CA}" destId="{80A847F8-05B0-DE49-81C5-EE5716068245}" srcOrd="15" destOrd="0" presId="urn:microsoft.com/office/officeart/2005/8/layout/radial6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A847F8-05B0-DE49-81C5-EE5716068245}">
      <dsp:nvSpPr>
        <dsp:cNvPr id="0" name=""/>
        <dsp:cNvSpPr/>
      </dsp:nvSpPr>
      <dsp:spPr>
        <a:xfrm>
          <a:off x="3466719" y="535777"/>
          <a:ext cx="3582576" cy="3582576"/>
        </a:xfrm>
        <a:prstGeom prst="blockArc">
          <a:avLst>
            <a:gd name="adj1" fmla="val 11880000"/>
            <a:gd name="adj2" fmla="val 16200000"/>
            <a:gd name="adj3" fmla="val 463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4094FA-6417-C943-A9DC-86BB3F6D514E}">
      <dsp:nvSpPr>
        <dsp:cNvPr id="0" name=""/>
        <dsp:cNvSpPr/>
      </dsp:nvSpPr>
      <dsp:spPr>
        <a:xfrm>
          <a:off x="3480044" y="492903"/>
          <a:ext cx="3582576" cy="3582576"/>
        </a:xfrm>
        <a:prstGeom prst="blockArc">
          <a:avLst>
            <a:gd name="adj1" fmla="val 7912374"/>
            <a:gd name="adj2" fmla="val 11791789"/>
            <a:gd name="adj3" fmla="val 463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A29B5C-B584-324B-871A-B3F14B5B3DEC}">
      <dsp:nvSpPr>
        <dsp:cNvPr id="0" name=""/>
        <dsp:cNvSpPr/>
      </dsp:nvSpPr>
      <dsp:spPr>
        <a:xfrm>
          <a:off x="3523888" y="533578"/>
          <a:ext cx="3582576" cy="3582576"/>
        </a:xfrm>
        <a:prstGeom prst="blockArc">
          <a:avLst>
            <a:gd name="adj1" fmla="val 2851565"/>
            <a:gd name="adj2" fmla="val 8029881"/>
            <a:gd name="adj3" fmla="val 463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953E08-823F-4343-AB16-A1C728A6B641}">
      <dsp:nvSpPr>
        <dsp:cNvPr id="0" name=""/>
        <dsp:cNvSpPr/>
      </dsp:nvSpPr>
      <dsp:spPr>
        <a:xfrm>
          <a:off x="3480029" y="575145"/>
          <a:ext cx="3582576" cy="3582576"/>
        </a:xfrm>
        <a:prstGeom prst="blockArc">
          <a:avLst>
            <a:gd name="adj1" fmla="val 20438351"/>
            <a:gd name="adj2" fmla="val 2732838"/>
            <a:gd name="adj3" fmla="val 463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F26956-5E64-A346-B8D2-B2A721FA6238}">
      <dsp:nvSpPr>
        <dsp:cNvPr id="0" name=""/>
        <dsp:cNvSpPr/>
      </dsp:nvSpPr>
      <dsp:spPr>
        <a:xfrm>
          <a:off x="3466719" y="535777"/>
          <a:ext cx="3582576" cy="3582576"/>
        </a:xfrm>
        <a:prstGeom prst="blockArc">
          <a:avLst>
            <a:gd name="adj1" fmla="val 16200000"/>
            <a:gd name="adj2" fmla="val 20520000"/>
            <a:gd name="adj3" fmla="val 463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5D4E8D-6ABB-A141-A85F-9A8E624ADB51}">
      <dsp:nvSpPr>
        <dsp:cNvPr id="0" name=""/>
        <dsp:cNvSpPr/>
      </dsp:nvSpPr>
      <dsp:spPr>
        <a:xfrm>
          <a:off x="4422675" y="1502967"/>
          <a:ext cx="1648197" cy="16481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1200" kern="1200" dirty="0"/>
            <a:t>MBIS</a:t>
          </a:r>
          <a:endParaRPr lang="zh-CN" sz="1200" kern="1200" dirty="0"/>
        </a:p>
      </dsp:txBody>
      <dsp:txXfrm>
        <a:off x="4664048" y="1744340"/>
        <a:ext cx="1165451" cy="1165451"/>
      </dsp:txXfrm>
    </dsp:sp>
    <dsp:sp modelId="{DF85C2DB-4983-6C46-9D23-D6CA4F883E96}">
      <dsp:nvSpPr>
        <dsp:cNvPr id="0" name=""/>
        <dsp:cNvSpPr/>
      </dsp:nvSpPr>
      <dsp:spPr>
        <a:xfrm>
          <a:off x="4313009" y="443"/>
          <a:ext cx="1889995" cy="115373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1200" kern="1200" dirty="0"/>
            <a:t>Biostatistics</a:t>
          </a:r>
          <a:endParaRPr lang="zh-CN" sz="1200" kern="1200" dirty="0"/>
        </a:p>
      </dsp:txBody>
      <dsp:txXfrm>
        <a:off x="4589792" y="169404"/>
        <a:ext cx="1336429" cy="815815"/>
      </dsp:txXfrm>
    </dsp:sp>
    <dsp:sp modelId="{87FB8494-2E96-354B-B649-446122D37143}">
      <dsp:nvSpPr>
        <dsp:cNvPr id="0" name=""/>
        <dsp:cNvSpPr/>
      </dsp:nvSpPr>
      <dsp:spPr>
        <a:xfrm>
          <a:off x="5977124" y="1209493"/>
          <a:ext cx="1889995" cy="115373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Bioinformatics</a:t>
          </a:r>
          <a:endParaRPr lang="zh-CN" altLang="en-US" sz="1400" kern="1200" dirty="0"/>
        </a:p>
      </dsp:txBody>
      <dsp:txXfrm>
        <a:off x="6253907" y="1378454"/>
        <a:ext cx="1336429" cy="815815"/>
      </dsp:txXfrm>
    </dsp:sp>
    <dsp:sp modelId="{1E895ED5-6C6B-A942-AE95-B282BE5C0BBF}">
      <dsp:nvSpPr>
        <dsp:cNvPr id="0" name=""/>
        <dsp:cNvSpPr/>
      </dsp:nvSpPr>
      <dsp:spPr>
        <a:xfrm>
          <a:off x="5551707" y="3038589"/>
          <a:ext cx="1889995" cy="115373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Molecular Biology</a:t>
          </a:r>
          <a:endParaRPr lang="zh-CN" altLang="en-US" sz="1400" kern="1200" dirty="0"/>
        </a:p>
      </dsp:txBody>
      <dsp:txXfrm>
        <a:off x="5828490" y="3207550"/>
        <a:ext cx="1336429" cy="815815"/>
      </dsp:txXfrm>
    </dsp:sp>
    <dsp:sp modelId="{3091C3D5-F394-AC4A-BC20-1703192527A9}">
      <dsp:nvSpPr>
        <dsp:cNvPr id="0" name=""/>
        <dsp:cNvSpPr/>
      </dsp:nvSpPr>
      <dsp:spPr>
        <a:xfrm>
          <a:off x="3158408" y="3010237"/>
          <a:ext cx="1889995" cy="115373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Data Science</a:t>
          </a:r>
          <a:endParaRPr lang="zh-CN" altLang="en-US" sz="1400" kern="1200" dirty="0"/>
        </a:p>
      </dsp:txBody>
      <dsp:txXfrm>
        <a:off x="3435191" y="3179198"/>
        <a:ext cx="1336429" cy="815815"/>
      </dsp:txXfrm>
    </dsp:sp>
    <dsp:sp modelId="{5559E3C1-6041-5B4A-897C-FCE7E983F1CC}">
      <dsp:nvSpPr>
        <dsp:cNvPr id="0" name=""/>
        <dsp:cNvSpPr/>
      </dsp:nvSpPr>
      <dsp:spPr>
        <a:xfrm>
          <a:off x="2648479" y="1209493"/>
          <a:ext cx="1890826" cy="115373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Research Infrastructure</a:t>
          </a:r>
          <a:endParaRPr lang="zh-CN" altLang="en-US" sz="1400" kern="1200" dirty="0"/>
        </a:p>
      </dsp:txBody>
      <dsp:txXfrm>
        <a:off x="2925384" y="1378454"/>
        <a:ext cx="1337016" cy="8158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4719" cy="465614"/>
          </a:xfrm>
          <a:prstGeom prst="rect">
            <a:avLst/>
          </a:prstGeom>
        </p:spPr>
        <p:txBody>
          <a:bodyPr vert="horz" lIns="93360" tIns="46680" rIns="93360" bIns="4668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9930" y="0"/>
            <a:ext cx="3044719" cy="465614"/>
          </a:xfrm>
          <a:prstGeom prst="rect">
            <a:avLst/>
          </a:prstGeom>
        </p:spPr>
        <p:txBody>
          <a:bodyPr vert="horz" lIns="93360" tIns="46680" rIns="93360" bIns="46680" rtlCol="0"/>
          <a:lstStyle>
            <a:lvl1pPr algn="r">
              <a:defRPr sz="1200"/>
            </a:lvl1pPr>
          </a:lstStyle>
          <a:p>
            <a:fld id="{9D880E72-C0D1-7B4E-95F7-AA2918E085BC}" type="datetimeFigureOut">
              <a:rPr lang="en-US" smtClean="0"/>
              <a:pPr/>
              <a:t>11/12/25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5045"/>
            <a:ext cx="3044719" cy="465614"/>
          </a:xfrm>
          <a:prstGeom prst="rect">
            <a:avLst/>
          </a:prstGeom>
        </p:spPr>
        <p:txBody>
          <a:bodyPr vert="horz" lIns="93360" tIns="46680" rIns="93360" bIns="4668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9930" y="8845045"/>
            <a:ext cx="3044719" cy="465614"/>
          </a:xfrm>
          <a:prstGeom prst="rect">
            <a:avLst/>
          </a:prstGeom>
        </p:spPr>
        <p:txBody>
          <a:bodyPr vert="horz" lIns="93360" tIns="46680" rIns="93360" bIns="46680" rtlCol="0" anchor="b"/>
          <a:lstStyle>
            <a:lvl1pPr algn="r">
              <a:defRPr sz="1200"/>
            </a:lvl1pPr>
          </a:lstStyle>
          <a:p>
            <a:fld id="{25FBFBE2-5FC1-6D49-9CB1-BEBD9B36BD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7213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jpg>
</file>

<file path=ppt/media/image4.svg>
</file>

<file path=ppt/media/image5.jp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media/media5.mov>
</file>

<file path=ppt/media/media6.mov>
</file>

<file path=ppt/media/media7.mov>
</file>

<file path=ppt/media/media8.mov>
</file>

<file path=ppt/media/media9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4719" cy="465614"/>
          </a:xfrm>
          <a:prstGeom prst="rect">
            <a:avLst/>
          </a:prstGeom>
        </p:spPr>
        <p:txBody>
          <a:bodyPr vert="horz" lIns="93360" tIns="46680" rIns="93360" bIns="4668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9930" y="0"/>
            <a:ext cx="3044719" cy="465614"/>
          </a:xfrm>
          <a:prstGeom prst="rect">
            <a:avLst/>
          </a:prstGeom>
        </p:spPr>
        <p:txBody>
          <a:bodyPr vert="horz" lIns="93360" tIns="46680" rIns="93360" bIns="46680" rtlCol="0"/>
          <a:lstStyle>
            <a:lvl1pPr algn="r">
              <a:defRPr sz="1200"/>
            </a:lvl1pPr>
          </a:lstStyle>
          <a:p>
            <a:fld id="{835B1ABD-57F1-1B46-A417-3C7D1F2A85D0}" type="datetimeFigureOut">
              <a:rPr lang="en-US" smtClean="0"/>
              <a:pPr/>
              <a:t>11/12/25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698500"/>
            <a:ext cx="6207125" cy="34925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60" tIns="46680" rIns="93360" bIns="4668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628" y="4423331"/>
            <a:ext cx="5621020" cy="4190524"/>
          </a:xfrm>
          <a:prstGeom prst="rect">
            <a:avLst/>
          </a:prstGeom>
        </p:spPr>
        <p:txBody>
          <a:bodyPr vert="horz" lIns="93360" tIns="46680" rIns="93360" bIns="4668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5045"/>
            <a:ext cx="3044719" cy="465614"/>
          </a:xfrm>
          <a:prstGeom prst="rect">
            <a:avLst/>
          </a:prstGeom>
        </p:spPr>
        <p:txBody>
          <a:bodyPr vert="horz" lIns="93360" tIns="46680" rIns="93360" bIns="4668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9930" y="8845045"/>
            <a:ext cx="3044719" cy="465614"/>
          </a:xfrm>
          <a:prstGeom prst="rect">
            <a:avLst/>
          </a:prstGeom>
        </p:spPr>
        <p:txBody>
          <a:bodyPr vert="horz" lIns="93360" tIns="46680" rIns="93360" bIns="46680" rtlCol="0" anchor="b"/>
          <a:lstStyle>
            <a:lvl1pPr algn="r">
              <a:defRPr sz="1200"/>
            </a:lvl1pPr>
          </a:lstStyle>
          <a:p>
            <a:fld id="{33FF746A-9A42-BC49-B5AB-F8339C12B1B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90979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800" dirty="0">
                <a:effectLst/>
                <a:latin typeface="Arial" panose="020B0604020202020204" pitchFamily="34" charset="0"/>
                <a:ea typeface="DengXian" panose="02010600030101010101" pitchFamily="2" charset="-122"/>
              </a:rPr>
              <a:t>Cell free DNA (cfDNA): as cell die, their DNA released into bloodstream before broken down. It is non-encapsulated DNA in the bloodstream. It is no longer in the nucleus, enter bloodstream during apoptosis or necrosis. When we take the blood, the cfDNA will be in the plasma</a:t>
            </a:r>
            <a:r>
              <a:rPr lang="zh-CN" altLang="zh-CN" dirty="0">
                <a:effectLst/>
              </a:rPr>
              <a:t> 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6934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9AABB0-7E14-CECE-2625-3DC3A6F959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5B5B851-47CE-033E-8129-CB11583638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7541360-F73A-BD08-9A56-D0EF7D9CD4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C490A56-609D-1260-97A3-BC5393108D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3100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CA65D-6FC9-75B3-4F7B-2B8CB4C14E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3D6567D-FA19-02D2-BFD5-041BE536FF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38ACB07-C296-0A6D-A455-DDFEB8ED5D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D901B68-835F-2C67-DDD8-4C3CD41D16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468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3B61E9-F438-6864-65F4-B2E3AA1E2C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CF8E6DD-17CC-E4E2-CBDE-C426A18005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4312086-CB68-A8C2-1AAD-B5DAB6CB77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81490C4-538E-8736-5C6E-0BB3C7FEFA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1062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DDE4AD-A4C2-D6C6-E368-A30CE0B687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6EC7AD5-41AB-5BEE-5F0F-4D2A728E6B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624BBF7-BF17-2E5F-3000-E3C9EE55A0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0285953-DF0E-0FFD-C387-6E5B51B0BD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7296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ED9E36-3620-3DD4-578D-526E6545A7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FB48A0F-01E1-11CC-06CB-922DEE9EA8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0E08195-7C7A-647A-6E21-ADDB5B4595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6B6C8D3-4B06-3464-2A8F-03F1795B43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4841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123D94-04AA-ECAF-6059-4C4F46FBE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AF8F12B-ACD3-046D-42E1-61FFA63E44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6FB8672-6DD1-C2BF-5B21-6B50FF7FA2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5964CED-5EB9-EF33-C9BF-0EC2AF828F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4056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5CC436-6D12-D3F3-0165-6856E3E88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97AF38B-4E92-3AD6-EC90-F8CEEF4483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B0942D5-2130-A285-A795-5BF8A0B5C4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6BEDFC6-F7AF-2C2D-8774-58B28E53E3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280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E8BEA1-F7FA-591C-BA68-BE812D5CE3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1EF7CE4-9B75-EAB4-6FA0-7650A6CBD0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CF31FC5-7C9F-1133-C5FB-156D803C01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EDF21E1-AC2D-BEEB-EE24-BAEE646909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8066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1C6482-70DC-7301-3B7A-049E3DBF24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ED1DD98-F78B-1F92-ABA4-C32C2EEF67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4ECADD2-F82C-6529-6C1C-9532E54E1D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5644F3D-AD2F-D90A-A443-5371BDED1C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0295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A8DF31-7911-4387-5B8B-5BF9500044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8838D92-7C66-2442-D2E9-C6D0CF6F46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0047FEA-FD85-B29C-0A9A-50050027C9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CN" sz="1200" dirty="0">
                <a:latin typeface="Calibri"/>
                <a:ea typeface="Calibri"/>
                <a:cs typeface="Calibri"/>
                <a:sym typeface="Calibri"/>
              </a:rPr>
              <a:t>dd-cfDNA Quantity Score </a:t>
            </a: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Calibri"/>
              <a:buChar char="●"/>
            </a:pPr>
            <a:r>
              <a:rPr lang="en-US" altLang="zh-CN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 atypically high quantity of cfDNA in the blood could artificially lower the measured DFE, potentially resulting in a false negative</a:t>
            </a: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Calibri"/>
              <a:buChar char="●"/>
            </a:pPr>
            <a:r>
              <a:rPr lang="en-US" altLang="zh-CN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Donor Quantification Score (DQS) is a metric describing cfDNA quantity derived from the donor, using along with DFE could mitigate the false negative risk </a:t>
            </a:r>
          </a:p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8AF8874-FBBF-5A3E-CEEC-954ACFEBEB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6194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effectLst/>
                <a:latin typeface="Arial" panose="020B0604020202020204" pitchFamily="34" charset="0"/>
                <a:ea typeface="DengXian" panose="02010600030101010101" pitchFamily="2" charset="-122"/>
              </a:rPr>
              <a:t>Cell free DNA (cfDNA): as cell die, their DNA released into bloodstream before broken down. It is non-encapsulated DNA in the bloodstream. It is no longer in the nucleus, enter bloodstream during apoptosis or necrosis. When we take the blood, the cfDNA will be in the plasma</a:t>
            </a:r>
            <a:r>
              <a:rPr lang="zh-CN" altLang="zh-CN" dirty="0">
                <a:effectLst/>
              </a:rPr>
              <a:t> </a:t>
            </a:r>
            <a:endParaRPr lang="en-US" altLang="zh-CN" dirty="0">
              <a:effectLst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dirty="0">
              <a:effectLst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>
                <a:effectLst/>
              </a:rPr>
              <a:t>Oncology: circulating </a:t>
            </a:r>
            <a:r>
              <a:rPr kumimoji="1" lang="en-US" altLang="zh-CN" dirty="0" err="1">
                <a:effectLst/>
              </a:rPr>
              <a:t>tumour</a:t>
            </a:r>
            <a:r>
              <a:rPr kumimoji="1" lang="en-US" altLang="zh-CN" dirty="0">
                <a:effectLst/>
              </a:rPr>
              <a:t> DNA (ctDNA), recurrent cancer, relapse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>
                <a:effectLst/>
              </a:rPr>
              <a:t>Single base variant</a:t>
            </a:r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5637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zh-CN" dirty="0"/>
              <a:t>Team members could quickly identify discrepancies or trends in the data during reviews, improving data quality and project oversight.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7091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601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Research </a:t>
            </a:r>
            <a:r>
              <a:rPr kumimoji="1" lang="en-US" altLang="zh-CN" dirty="0" err="1"/>
              <a:t>infrstructure</a:t>
            </a:r>
            <a:r>
              <a:rPr kumimoji="1" lang="en-US" altLang="zh-CN" dirty="0"/>
              <a:t> is for software engineering</a:t>
            </a:r>
          </a:p>
          <a:p>
            <a:r>
              <a:rPr kumimoji="1" lang="en-US" altLang="zh-CN" dirty="0"/>
              <a:t>Molecular bio: develop assay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4766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4099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Objective: </a:t>
            </a:r>
            <a:r>
              <a:rPr lang="en-GB" altLang="zh-CN" dirty="0"/>
              <a:t>compare the effectiveness of rejection surveillance of heart transplant recipients with Prospera dd-cfDNA to rejection surveillance with endomyocardial biopsy (EMB) in the first post-transplant year.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altLang="zh-CN" dirty="0"/>
              <a:t>R: </a:t>
            </a:r>
            <a:r>
              <a:rPr lang="en-US" altLang="zh-CN" sz="1800" dirty="0">
                <a:effectLst/>
                <a:latin typeface="Arial" panose="020B0604020202020204" pitchFamily="34" charset="0"/>
                <a:ea typeface="DengXian" panose="02010600030101010101" pitchFamily="2" charset="-122"/>
              </a:rPr>
              <a:t>The goal is to create a general visualization for events of importance along a patient’s timeline in the ACES trial from enrollment to EOS. Each event point can be referenced to the data, date, and details provided in the eCRF. This will help put together a clinical narrative for each patient as well as identify gaps in data at the patient to site levels. </a:t>
            </a:r>
            <a:endParaRPr lang="en-GB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3028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4822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C9AA0E-B7A5-9972-77C9-CFDFD4C46E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C50ADE2-0E4B-CEAD-81FC-A2672D7A58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5B47849-7DFF-5AD3-5282-175E67D0F3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68D8481-E06F-5003-1500-0C9395E7E4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0966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694B19-9CAE-95AD-1B51-C238BBE349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08EA097-F275-B01C-1C67-E2439DCB1B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66C4A9C-D571-2BB0-2E0F-A6377E7F99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E470B88-F29B-36F2-BAD4-2BB2A9F96DA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4553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D334D4-E1DE-524A-6D2D-CC2358F70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9125854-35A9-4385-FA2B-4E1FEDC56E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DA530BA-7F98-475D-03DE-65403734C2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2607076-3636-51AF-A107-1CF70447CF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746A-9A42-BC49-B5AB-F8339C12B1B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4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F08F8DD-10C1-9CE3-7F45-489DFFAD302E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D92239-97C5-DC53-FCF8-631C38E32D24}"/>
              </a:ext>
            </a:extLst>
          </p:cNvPr>
          <p:cNvSpPr/>
          <p:nvPr userDrawn="1"/>
        </p:nvSpPr>
        <p:spPr>
          <a:xfrm>
            <a:off x="0" y="1320393"/>
            <a:ext cx="9144000" cy="3362743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396072" y="1603652"/>
            <a:ext cx="8351856" cy="1329595"/>
          </a:xfrm>
        </p:spPr>
        <p:txBody>
          <a:bodyPr lIns="0" bIns="0" anchor="b" anchorCtr="0">
            <a:spAutoFit/>
          </a:bodyPr>
          <a:lstStyle>
            <a:lvl1pPr algn="l">
              <a:lnSpc>
                <a:spcPct val="90000"/>
              </a:lnSpc>
              <a:defRPr sz="4800" b="1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Enterprise 2-line</a:t>
            </a:r>
            <a:br>
              <a:rPr lang="en-US" dirty="0"/>
            </a:br>
            <a:r>
              <a:rPr lang="en-US" dirty="0"/>
              <a:t>Cover Slide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96072" y="3020419"/>
            <a:ext cx="8351856" cy="29084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l">
              <a:buNone/>
              <a:defRPr sz="21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a secondary title</a:t>
            </a:r>
          </a:p>
        </p:txBody>
      </p:sp>
      <p:sp>
        <p:nvSpPr>
          <p:cNvPr id="14" name="Content Placeholder 8"/>
          <p:cNvSpPr>
            <a:spLocks noGrp="1"/>
          </p:cNvSpPr>
          <p:nvPr>
            <p:ph sz="quarter" idx="12" hasCustomPrompt="1"/>
          </p:nvPr>
        </p:nvSpPr>
        <p:spPr>
          <a:xfrm>
            <a:off x="396072" y="3816384"/>
            <a:ext cx="5853112" cy="52847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tabLst/>
              <a:defRPr sz="15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Presenter’s Name</a:t>
            </a:r>
          </a:p>
          <a:p>
            <a:pPr lvl="0"/>
            <a:r>
              <a:rPr lang="en-US" dirty="0"/>
              <a:t>Presenter’s Title</a:t>
            </a:r>
          </a:p>
        </p:txBody>
      </p:sp>
      <p:sp>
        <p:nvSpPr>
          <p:cNvPr id="15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5842000" y="3816383"/>
            <a:ext cx="2905928" cy="52847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5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01.03.24</a:t>
            </a:r>
            <a:br>
              <a:rPr lang="en-US" dirty="0"/>
            </a:br>
            <a:r>
              <a:rPr lang="en-US" dirty="0"/>
              <a:t>Web address here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48684B0-CA31-A3A1-9A7B-E61331323C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187837"/>
            <a:ext cx="9144000" cy="4953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86E9C3A-C2EA-8C12-137D-AD641CC3838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9653" y="400173"/>
            <a:ext cx="4550912" cy="445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6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3DF5B6-8C3D-11C4-7615-44F0C68704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123568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F751674C-E917-6EC7-BD46-04395286AB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594059"/>
            <a:ext cx="4040660" cy="3653992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FE2ACCC-DD45-B3AA-3F38-BFC90B1F6C1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36782" y="594059"/>
            <a:ext cx="4040660" cy="3653992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4871BFAE-FE4F-F5FD-6080-11E1045FEA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43870" y="0"/>
            <a:ext cx="3700130" cy="51435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B544A2-6FDF-57C2-B14B-E4ADDDAA26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123568"/>
            <a:ext cx="467346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83CDE917-A7C9-1F9B-C858-56510DB656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594059"/>
            <a:ext cx="4681125" cy="3653992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&amp; Copy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9"/>
          <p:cNvSpPr>
            <a:spLocks noGrp="1"/>
          </p:cNvSpPr>
          <p:nvPr>
            <p:ph type="pic" sz="quarter" idx="16"/>
          </p:nvPr>
        </p:nvSpPr>
        <p:spPr>
          <a:xfrm>
            <a:off x="457200" y="662507"/>
            <a:ext cx="2569035" cy="170754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9"/>
          <p:cNvSpPr>
            <a:spLocks noGrp="1"/>
          </p:cNvSpPr>
          <p:nvPr>
            <p:ph type="pic" sz="quarter" idx="18"/>
          </p:nvPr>
        </p:nvSpPr>
        <p:spPr>
          <a:xfrm>
            <a:off x="3287483" y="662507"/>
            <a:ext cx="2569035" cy="170754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20"/>
          </p:nvPr>
        </p:nvSpPr>
        <p:spPr>
          <a:xfrm>
            <a:off x="6117765" y="662507"/>
            <a:ext cx="2569035" cy="170754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04F15ED-E47A-A121-FEA2-D5A985DFA0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123568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5BD5B9CC-B9CE-BC16-0D2C-B79666938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429425"/>
            <a:ext cx="2569036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CBB301A-5DB9-1A2D-435E-047CEEB39A1C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3282779" y="2429425"/>
            <a:ext cx="2569036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AC6AEDD-A44B-7357-7F77-EDDCC2F8DCB4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6116595" y="2429425"/>
            <a:ext cx="2569036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Top &amp; Copy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6AEAB4E0-EC82-DB10-0691-C7D57C1163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7200" y="660569"/>
            <a:ext cx="8229598" cy="170754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7EC80901-5414-5465-B9DD-C2808DF290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123568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B550E7DA-BF61-922F-6C58-CCEB9E7FCC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429425"/>
            <a:ext cx="8220242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&amp;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457200" y="721883"/>
            <a:ext cx="2569034" cy="16175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25" name="Chart Placeholder 6">
            <a:extLst>
              <a:ext uri="{FF2B5EF4-FFF2-40B4-BE49-F238E27FC236}">
                <a16:creationId xmlns:a16="http://schemas.microsoft.com/office/drawing/2014/main" id="{05CE34A9-2767-EE52-2288-0282EAB77DA4}"/>
              </a:ext>
            </a:extLst>
          </p:cNvPr>
          <p:cNvSpPr>
            <a:spLocks noGrp="1"/>
          </p:cNvSpPr>
          <p:nvPr>
            <p:ph type="chart" sz="quarter" idx="26"/>
          </p:nvPr>
        </p:nvSpPr>
        <p:spPr>
          <a:xfrm>
            <a:off x="3292188" y="721883"/>
            <a:ext cx="2569034" cy="16175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6" name="Chart Placeholder 6">
            <a:extLst>
              <a:ext uri="{FF2B5EF4-FFF2-40B4-BE49-F238E27FC236}">
                <a16:creationId xmlns:a16="http://schemas.microsoft.com/office/drawing/2014/main" id="{38D520DC-ADC2-F226-F41C-DDB4ADE9DE0C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6110868" y="721883"/>
            <a:ext cx="2569034" cy="16175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F90E998F-0EE0-BAE3-93E8-713B6F4BD3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123568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8D3409C1-6CA9-5A9A-CA79-E15B57BCB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429425"/>
            <a:ext cx="2569036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063E3B64-6DC2-93C1-725F-862FE960D220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3282779" y="2429425"/>
            <a:ext cx="2569036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C47F5947-A02D-03E9-AC17-E61BE3082AEE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6116595" y="2429425"/>
            <a:ext cx="2569036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&amp; Cop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6">
            <a:extLst>
              <a:ext uri="{FF2B5EF4-FFF2-40B4-BE49-F238E27FC236}">
                <a16:creationId xmlns:a16="http://schemas.microsoft.com/office/drawing/2014/main" id="{1A51BEDA-2ECE-F4E3-D7CC-B17120C31B22}"/>
              </a:ext>
            </a:extLst>
          </p:cNvPr>
          <p:cNvSpPr>
            <a:spLocks noGrp="1"/>
          </p:cNvSpPr>
          <p:nvPr>
            <p:ph type="chart" sz="quarter" idx="23"/>
          </p:nvPr>
        </p:nvSpPr>
        <p:spPr>
          <a:xfrm>
            <a:off x="457200" y="721883"/>
            <a:ext cx="1985216" cy="16175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75C67F8C-ADB5-0740-A2E8-26D3D52BD1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123568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12EBDDF-5E8A-08E3-4231-ED10F1326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429425"/>
            <a:ext cx="1985218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Chart Placeholder 6">
            <a:extLst>
              <a:ext uri="{FF2B5EF4-FFF2-40B4-BE49-F238E27FC236}">
                <a16:creationId xmlns:a16="http://schemas.microsoft.com/office/drawing/2014/main" id="{84692620-1CF2-21C8-F61E-279D6088399C}"/>
              </a:ext>
            </a:extLst>
          </p:cNvPr>
          <p:cNvSpPr>
            <a:spLocks noGrp="1"/>
          </p:cNvSpPr>
          <p:nvPr>
            <p:ph type="chart" sz="quarter" idx="24"/>
          </p:nvPr>
        </p:nvSpPr>
        <p:spPr>
          <a:xfrm>
            <a:off x="2538661" y="721883"/>
            <a:ext cx="1985216" cy="16175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1BE2E6F-83B1-920C-46A2-9FB21A81B36C}"/>
              </a:ext>
            </a:extLst>
          </p:cNvPr>
          <p:cNvSpPr>
            <a:spLocks noGrp="1"/>
          </p:cNvSpPr>
          <p:nvPr>
            <p:ph idx="25"/>
          </p:nvPr>
        </p:nvSpPr>
        <p:spPr>
          <a:xfrm>
            <a:off x="2538661" y="2429425"/>
            <a:ext cx="1985218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Chart Placeholder 6">
            <a:extLst>
              <a:ext uri="{FF2B5EF4-FFF2-40B4-BE49-F238E27FC236}">
                <a16:creationId xmlns:a16="http://schemas.microsoft.com/office/drawing/2014/main" id="{D108831C-8C93-7BEA-4466-65381D27082A}"/>
              </a:ext>
            </a:extLst>
          </p:cNvPr>
          <p:cNvSpPr>
            <a:spLocks noGrp="1"/>
          </p:cNvSpPr>
          <p:nvPr>
            <p:ph type="chart" sz="quarter" idx="26"/>
          </p:nvPr>
        </p:nvSpPr>
        <p:spPr>
          <a:xfrm>
            <a:off x="4620122" y="721883"/>
            <a:ext cx="1985216" cy="16175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F721AD43-8ED1-C524-D6AF-1298683C9AAD}"/>
              </a:ext>
            </a:extLst>
          </p:cNvPr>
          <p:cNvSpPr>
            <a:spLocks noGrp="1"/>
          </p:cNvSpPr>
          <p:nvPr>
            <p:ph idx="27"/>
          </p:nvPr>
        </p:nvSpPr>
        <p:spPr>
          <a:xfrm>
            <a:off x="4620122" y="2429425"/>
            <a:ext cx="1985218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Chart Placeholder 6">
            <a:extLst>
              <a:ext uri="{FF2B5EF4-FFF2-40B4-BE49-F238E27FC236}">
                <a16:creationId xmlns:a16="http://schemas.microsoft.com/office/drawing/2014/main" id="{AD48C0FF-B872-59E9-9FA3-AF1CD37F9501}"/>
              </a:ext>
            </a:extLst>
          </p:cNvPr>
          <p:cNvSpPr>
            <a:spLocks noGrp="1"/>
          </p:cNvSpPr>
          <p:nvPr>
            <p:ph type="chart" sz="quarter" idx="28"/>
          </p:nvPr>
        </p:nvSpPr>
        <p:spPr>
          <a:xfrm>
            <a:off x="6701582" y="721883"/>
            <a:ext cx="1985216" cy="16175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A8F4405D-3A1F-350E-3753-F7310B8CC94C}"/>
              </a:ext>
            </a:extLst>
          </p:cNvPr>
          <p:cNvSpPr>
            <a:spLocks noGrp="1"/>
          </p:cNvSpPr>
          <p:nvPr>
            <p:ph idx="29"/>
          </p:nvPr>
        </p:nvSpPr>
        <p:spPr>
          <a:xfrm>
            <a:off x="6701582" y="2429425"/>
            <a:ext cx="1985218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rts &amp; Cop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6">
            <a:extLst>
              <a:ext uri="{FF2B5EF4-FFF2-40B4-BE49-F238E27FC236}">
                <a16:creationId xmlns:a16="http://schemas.microsoft.com/office/drawing/2014/main" id="{2E5BD443-A2ED-4728-2C8E-3D755CFCE860}"/>
              </a:ext>
            </a:extLst>
          </p:cNvPr>
          <p:cNvSpPr>
            <a:spLocks noGrp="1"/>
          </p:cNvSpPr>
          <p:nvPr>
            <p:ph type="chart" sz="quarter" idx="23"/>
          </p:nvPr>
        </p:nvSpPr>
        <p:spPr>
          <a:xfrm>
            <a:off x="457200" y="721883"/>
            <a:ext cx="1985216" cy="16175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DB32806E-9ECC-38A3-DC09-ECFAA09DEC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123568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C335EF53-0ED0-E456-0EDC-5FE74C8B6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429425"/>
            <a:ext cx="8220242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CDBB8CA8-138E-D4E5-EC06-E6159F408057}"/>
              </a:ext>
            </a:extLst>
          </p:cNvPr>
          <p:cNvSpPr>
            <a:spLocks noGrp="1"/>
          </p:cNvSpPr>
          <p:nvPr>
            <p:ph type="chart" sz="quarter" idx="24"/>
          </p:nvPr>
        </p:nvSpPr>
        <p:spPr>
          <a:xfrm>
            <a:off x="2538661" y="721883"/>
            <a:ext cx="1985216" cy="16175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10" name="Chart Placeholder 6">
            <a:extLst>
              <a:ext uri="{FF2B5EF4-FFF2-40B4-BE49-F238E27FC236}">
                <a16:creationId xmlns:a16="http://schemas.microsoft.com/office/drawing/2014/main" id="{B0ABA782-7951-5B68-3A4B-84800F7C5591}"/>
              </a:ext>
            </a:extLst>
          </p:cNvPr>
          <p:cNvSpPr>
            <a:spLocks noGrp="1"/>
          </p:cNvSpPr>
          <p:nvPr>
            <p:ph type="chart" sz="quarter" idx="26"/>
          </p:nvPr>
        </p:nvSpPr>
        <p:spPr>
          <a:xfrm>
            <a:off x="4620122" y="721883"/>
            <a:ext cx="1985216" cy="16175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12" name="Chart Placeholder 6">
            <a:extLst>
              <a:ext uri="{FF2B5EF4-FFF2-40B4-BE49-F238E27FC236}">
                <a16:creationId xmlns:a16="http://schemas.microsoft.com/office/drawing/2014/main" id="{EDE0EE97-A19D-FE1D-3D04-2C6DEF8AF491}"/>
              </a:ext>
            </a:extLst>
          </p:cNvPr>
          <p:cNvSpPr>
            <a:spLocks noGrp="1"/>
          </p:cNvSpPr>
          <p:nvPr>
            <p:ph type="chart" sz="quarter" idx="28"/>
          </p:nvPr>
        </p:nvSpPr>
        <p:spPr>
          <a:xfrm>
            <a:off x="6701582" y="721883"/>
            <a:ext cx="1985216" cy="16175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2308994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&amp;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6">
            <a:extLst>
              <a:ext uri="{FF2B5EF4-FFF2-40B4-BE49-F238E27FC236}">
                <a16:creationId xmlns:a16="http://schemas.microsoft.com/office/drawing/2014/main" id="{C0C0F081-2FD9-B43B-58C1-825ACA5D7D6E}"/>
              </a:ext>
            </a:extLst>
          </p:cNvPr>
          <p:cNvSpPr>
            <a:spLocks noGrp="1"/>
          </p:cNvSpPr>
          <p:nvPr>
            <p:ph type="chart" sz="quarter" idx="23"/>
          </p:nvPr>
        </p:nvSpPr>
        <p:spPr>
          <a:xfrm>
            <a:off x="457199" y="594059"/>
            <a:ext cx="4031673" cy="36539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B02DDF5A-9959-8DC9-9BC2-32E5E44F69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123568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36885-E7CC-2D0D-BE78-C9D206BF0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2641" y="594059"/>
            <a:ext cx="4114801" cy="3653992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&amp;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6">
            <a:extLst>
              <a:ext uri="{FF2B5EF4-FFF2-40B4-BE49-F238E27FC236}">
                <a16:creationId xmlns:a16="http://schemas.microsoft.com/office/drawing/2014/main" id="{824676FA-0309-7D0D-5176-B13CCA6B0E5A}"/>
              </a:ext>
            </a:extLst>
          </p:cNvPr>
          <p:cNvSpPr>
            <a:spLocks noGrp="1"/>
          </p:cNvSpPr>
          <p:nvPr>
            <p:ph type="chart" sz="quarter" idx="23"/>
          </p:nvPr>
        </p:nvSpPr>
        <p:spPr>
          <a:xfrm>
            <a:off x="4655127" y="594059"/>
            <a:ext cx="4022315" cy="36539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4CD44697-F530-C03F-2D23-2445D57A88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123568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4DD29596-5DF3-52F6-A165-6C84E1F23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594059"/>
            <a:ext cx="4114801" cy="3653992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py &amp;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6C7B926-B124-4173-66D6-40FE88F7621A}"/>
              </a:ext>
            </a:extLst>
          </p:cNvPr>
          <p:cNvSpPr/>
          <p:nvPr userDrawn="1"/>
        </p:nvSpPr>
        <p:spPr>
          <a:xfrm>
            <a:off x="0" y="4295775"/>
            <a:ext cx="9144000" cy="847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89E338A-6874-C3D9-DD50-D4829A9F5F6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0499" y="2038173"/>
            <a:ext cx="8351856" cy="664797"/>
          </a:xfrm>
        </p:spPr>
        <p:txBody>
          <a:bodyPr lIns="0" bIns="0" anchor="b" anchorCtr="0">
            <a:spAutoFit/>
          </a:bodyPr>
          <a:lstStyle>
            <a:lvl1pPr algn="ctr">
              <a:lnSpc>
                <a:spcPct val="90000"/>
              </a:lnSpc>
              <a:defRPr sz="4800" b="1" baseline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Questions?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918FD301-E754-7449-B322-995679D41C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648200"/>
            <a:ext cx="9144000" cy="49530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47E73198-EFC1-EBC1-30A1-DB508E7A38B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33031" y="4096311"/>
            <a:ext cx="4077938" cy="398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796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uilding surrounded by trees&#10;&#10;Description automatically generated">
            <a:extLst>
              <a:ext uri="{FF2B5EF4-FFF2-40B4-BE49-F238E27FC236}">
                <a16:creationId xmlns:a16="http://schemas.microsoft.com/office/drawing/2014/main" id="{715371B4-F594-6CD8-7C79-3CCA926347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1" b="17333"/>
          <a:stretch/>
        </p:blipFill>
        <p:spPr>
          <a:xfrm>
            <a:off x="484" y="0"/>
            <a:ext cx="9143516" cy="514350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470499" y="1409680"/>
            <a:ext cx="8351856" cy="664797"/>
          </a:xfrm>
        </p:spPr>
        <p:txBody>
          <a:bodyPr lIns="0" bIns="0" anchor="b" anchorCtr="0">
            <a:spAutoFit/>
          </a:bodyPr>
          <a:lstStyle>
            <a:lvl1pPr algn="l">
              <a:lnSpc>
                <a:spcPct val="90000"/>
              </a:lnSpc>
              <a:defRPr sz="4800" b="1" baseline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Section Divider Title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70499" y="2179750"/>
            <a:ext cx="8351856" cy="29084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l">
              <a:buNone/>
              <a:defRPr sz="21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Secondary Title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AEC11A48-AF0B-1A3D-A25B-364E9710BF9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4648200"/>
            <a:ext cx="91440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1282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py &amp;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6C7B926-B124-4173-66D6-40FE88F7621A}"/>
              </a:ext>
            </a:extLst>
          </p:cNvPr>
          <p:cNvSpPr/>
          <p:nvPr userDrawn="1"/>
        </p:nvSpPr>
        <p:spPr>
          <a:xfrm>
            <a:off x="0" y="4295775"/>
            <a:ext cx="9144000" cy="847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89E338A-6874-C3D9-DD50-D4829A9F5F6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0499" y="2038173"/>
            <a:ext cx="8351856" cy="664797"/>
          </a:xfrm>
        </p:spPr>
        <p:txBody>
          <a:bodyPr lIns="0" bIns="0" anchor="b" anchorCtr="0">
            <a:spAutoFit/>
          </a:bodyPr>
          <a:lstStyle>
            <a:lvl1pPr algn="ctr">
              <a:lnSpc>
                <a:spcPct val="90000"/>
              </a:lnSpc>
              <a:defRPr sz="4800" b="1" baseline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Thank you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918FD301-E754-7449-B322-995679D41C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648200"/>
            <a:ext cx="9144000" cy="4953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DFEBFF9F-8370-DBDA-110A-5880E2F730C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33031" y="4096311"/>
            <a:ext cx="4077938" cy="398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2213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71DB78F4-9839-506D-85A5-E46EC9A346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648200"/>
            <a:ext cx="9144000" cy="49530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E902B94D-AA91-6B02-2AAE-FBBC52A5420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33031" y="2280183"/>
            <a:ext cx="4077938" cy="398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7613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B1814BC-ED90-4C15-D282-1424524CBB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2" r="3983" b="10200"/>
          <a:stretch/>
        </p:blipFill>
        <p:spPr>
          <a:xfrm>
            <a:off x="0" y="-2"/>
            <a:ext cx="9144000" cy="514350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79E7BC5-AEA3-F892-AA61-B52287EC6B00}"/>
              </a:ext>
            </a:extLst>
          </p:cNvPr>
          <p:cNvSpPr/>
          <p:nvPr userDrawn="1"/>
        </p:nvSpPr>
        <p:spPr>
          <a:xfrm>
            <a:off x="0" y="0"/>
            <a:ext cx="9144000" cy="4980878"/>
          </a:xfrm>
          <a:prstGeom prst="rect">
            <a:avLst/>
          </a:prstGeom>
          <a:gradFill>
            <a:gsLst>
              <a:gs pos="40000">
                <a:schemeClr val="accent1">
                  <a:lumMod val="5000"/>
                  <a:lumOff val="95000"/>
                  <a:alpha val="67104"/>
                </a:schemeClr>
              </a:gs>
              <a:gs pos="57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470499" y="1409680"/>
            <a:ext cx="8351856" cy="664797"/>
          </a:xfrm>
        </p:spPr>
        <p:txBody>
          <a:bodyPr lIns="0" bIns="0" anchor="b" anchorCtr="0">
            <a:spAutoFit/>
          </a:bodyPr>
          <a:lstStyle>
            <a:lvl1pPr algn="l">
              <a:lnSpc>
                <a:spcPct val="90000"/>
              </a:lnSpc>
              <a:defRPr sz="4800" b="1" baseline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Section Divider Title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70499" y="2179750"/>
            <a:ext cx="8351856" cy="29084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l">
              <a:buNone/>
              <a:defRPr sz="2100" b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Secondary Title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AEC11A48-AF0B-1A3D-A25B-364E9710BF9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4648200"/>
            <a:ext cx="91440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3340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uilding surrounded by trees&#10;&#10;Description automatically generated">
            <a:extLst>
              <a:ext uri="{FF2B5EF4-FFF2-40B4-BE49-F238E27FC236}">
                <a16:creationId xmlns:a16="http://schemas.microsoft.com/office/drawing/2014/main" id="{BF9DCDAA-17B1-BE96-72FC-3DB994FF05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1650" r="37081" b="5273"/>
          <a:stretch/>
        </p:blipFill>
        <p:spPr>
          <a:xfrm>
            <a:off x="0" y="0"/>
            <a:ext cx="9144000" cy="514350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5B37D1A-22AA-BAC2-AF09-FFAE114D5FBE}"/>
              </a:ext>
            </a:extLst>
          </p:cNvPr>
          <p:cNvSpPr/>
          <p:nvPr userDrawn="1"/>
        </p:nvSpPr>
        <p:spPr>
          <a:xfrm rot="16200000">
            <a:off x="944764" y="359779"/>
            <a:ext cx="2923770" cy="48133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79912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469884" y="1930721"/>
            <a:ext cx="3641761" cy="1329595"/>
          </a:xfrm>
        </p:spPr>
        <p:txBody>
          <a:bodyPr wrap="square" lIns="0" bIns="0" anchor="b" anchorCtr="0">
            <a:spAutoFit/>
          </a:bodyPr>
          <a:lstStyle>
            <a:lvl1pPr algn="l">
              <a:lnSpc>
                <a:spcPct val="90000"/>
              </a:lnSpc>
              <a:defRPr sz="4800" b="1" baseline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Section Divider Title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9884" y="3337370"/>
            <a:ext cx="3641761" cy="2492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Secondary Title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AEC11A48-AF0B-1A3D-A25B-364E9710BF9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4648200"/>
            <a:ext cx="91440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2391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5197D59-9538-88A4-0D37-515FC3EDFA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2" t="21629" r="19036" b="2651"/>
          <a:stretch/>
        </p:blipFill>
        <p:spPr>
          <a:xfrm>
            <a:off x="0" y="0"/>
            <a:ext cx="9144000" cy="5143499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AEC11A48-AF0B-1A3D-A25B-364E9710BF9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4648200"/>
            <a:ext cx="9144000" cy="495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AB91155-BE25-4BCA-3531-F570AA3209EE}"/>
              </a:ext>
            </a:extLst>
          </p:cNvPr>
          <p:cNvSpPr/>
          <p:nvPr userDrawn="1"/>
        </p:nvSpPr>
        <p:spPr>
          <a:xfrm rot="16200000">
            <a:off x="944764" y="356222"/>
            <a:ext cx="2923770" cy="48133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79912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086CA6E-77D1-F0FC-CC8D-41B9EA98BDE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6021" y="1927164"/>
            <a:ext cx="3641761" cy="1329595"/>
          </a:xfrm>
        </p:spPr>
        <p:txBody>
          <a:bodyPr wrap="square" lIns="0" bIns="0" anchor="b" anchorCtr="0">
            <a:spAutoFit/>
          </a:bodyPr>
          <a:lstStyle>
            <a:lvl1pPr algn="l">
              <a:lnSpc>
                <a:spcPct val="90000"/>
              </a:lnSpc>
              <a:defRPr sz="4800" b="1" baseline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Section Divider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A915AB51-7DDB-61B6-EC1B-8F7C4B490D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6021" y="3333813"/>
            <a:ext cx="3641761" cy="2492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Secondary Title</a:t>
            </a:r>
          </a:p>
        </p:txBody>
      </p:sp>
    </p:spTree>
    <p:extLst>
      <p:ext uri="{BB962C8B-B14F-4D97-AF65-F5344CB8AC3E}">
        <p14:creationId xmlns:p14="http://schemas.microsoft.com/office/powerpoint/2010/main" val="40086144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003CB1E-B3BE-6C51-7CD4-2E07A6E8FAC8}"/>
              </a:ext>
            </a:extLst>
          </p:cNvPr>
          <p:cNvSpPr/>
          <p:nvPr userDrawn="1"/>
        </p:nvSpPr>
        <p:spPr>
          <a:xfrm>
            <a:off x="0" y="4295775"/>
            <a:ext cx="9144000" cy="847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AEC11A48-AF0B-1A3D-A25B-364E9710BF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648200"/>
            <a:ext cx="9144000" cy="49530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470499" y="2325252"/>
            <a:ext cx="8351856" cy="664797"/>
          </a:xfrm>
        </p:spPr>
        <p:txBody>
          <a:bodyPr lIns="0" bIns="0" anchor="b" anchorCtr="0">
            <a:spAutoFit/>
          </a:bodyPr>
          <a:lstStyle>
            <a:lvl1pPr algn="l">
              <a:lnSpc>
                <a:spcPct val="90000"/>
              </a:lnSpc>
              <a:defRPr sz="4800" b="1" baseline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Section Divider Title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70499" y="3095322"/>
            <a:ext cx="8351856" cy="29084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l">
              <a:buNone/>
              <a:defRPr sz="2100" b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a secondary title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60415BDD-4F94-EDB5-C8CD-9289012E7C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9653" y="400173"/>
            <a:ext cx="4550912" cy="445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750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31698C-A798-4B2C-D0CA-4C8C1BA396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123568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B8DA90B-19FD-3B68-2914-6B5EBF4DF2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594059"/>
            <a:ext cx="8233719" cy="3653992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12841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py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0EFBACD-CF62-DDF8-2A2E-B218FDACF784}"/>
              </a:ext>
            </a:extLst>
          </p:cNvPr>
          <p:cNvSpPr/>
          <p:nvPr userDrawn="1"/>
        </p:nvSpPr>
        <p:spPr>
          <a:xfrm>
            <a:off x="270024" y="4326523"/>
            <a:ext cx="8475077" cy="58914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7D8D0C12-CCB3-CD6F-526F-39993D773D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123568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35CE1B5-6B72-80B1-06B7-767DB52862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594059"/>
            <a:ext cx="8233719" cy="4285983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52168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&amp;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5589662" y="0"/>
            <a:ext cx="3554338" cy="51435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58FC1E26-3DFA-4729-D4CE-1DEFDCDE95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648200"/>
            <a:ext cx="9144000" cy="495300"/>
          </a:xfrm>
          <a:prstGeom prst="rect">
            <a:avLst/>
          </a:prstGeom>
        </p:spPr>
      </p:pic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80DA951E-2346-C651-F31E-6C0F8B0C0D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123568"/>
            <a:ext cx="4819017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A4665A5E-23A2-B700-AB86-18613EA1B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594059"/>
            <a:ext cx="4826917" cy="3653992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4.sv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2.sv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ED615F03-C367-24C6-9AAC-7A87FF5B668A}"/>
              </a:ext>
            </a:extLst>
          </p:cNvPr>
          <p:cNvPicPr>
            <a:picLocks noChangeAspect="1"/>
          </p:cNvPicPr>
          <p:nvPr userDrawn="1"/>
        </p:nvPicPr>
        <p:blipFill>
          <a:blip r:embed="rId23">
            <a:extLs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0" y="4648200"/>
            <a:ext cx="9144000" cy="4953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"/>
            <a:ext cx="8149665" cy="937610"/>
          </a:xfrm>
          <a:prstGeom prst="rect">
            <a:avLst/>
          </a:prstGeom>
        </p:spPr>
        <p:txBody>
          <a:bodyPr vert="horz" lIns="0" tIns="0" rIns="91440" bIns="45720" rtlCol="0" anchor="b">
            <a:noAutofit/>
          </a:bodyPr>
          <a:lstStyle/>
          <a:p>
            <a:r>
              <a:rPr lang="en-US" dirty="0"/>
              <a:t>Insert Title Here Image &amp; Copy</a:t>
            </a:r>
          </a:p>
        </p:txBody>
      </p:sp>
      <p:sp>
        <p:nvSpPr>
          <p:cNvPr id="8" name="Slide Number Placeholder 5"/>
          <p:cNvSpPr txBox="1">
            <a:spLocks/>
          </p:cNvSpPr>
          <p:nvPr/>
        </p:nvSpPr>
        <p:spPr>
          <a:xfrm>
            <a:off x="4311873" y="4988311"/>
            <a:ext cx="520255" cy="1551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b="1" kern="1200">
                <a:solidFill>
                  <a:srgbClr val="8D8E8D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C3BF4A0-F7E7-4F05-98F8-4325DF1FDB43}" type="slidenum">
              <a:rPr lang="en-US" sz="800" b="0" smtClean="0">
                <a:solidFill>
                  <a:schemeClr val="bg1"/>
                </a:solidFill>
              </a:rPr>
              <a:pPr/>
              <a:t>‹#›</a:t>
            </a:fld>
            <a:endParaRPr lang="en-US" sz="800" b="0" dirty="0">
              <a:solidFill>
                <a:schemeClr val="bg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665962-D527-D9A7-7D51-9A728E2C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199" y="1169399"/>
            <a:ext cx="8163025" cy="904863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843FB73-839C-307F-E23A-3503F1BC31A5}"/>
              </a:ext>
            </a:extLst>
          </p:cNvPr>
          <p:cNvPicPr>
            <a:picLocks noChangeAspect="1"/>
          </p:cNvPicPr>
          <p:nvPr userDrawn="1"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409652" y="4542181"/>
            <a:ext cx="2616583" cy="25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339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33" r:id="rId2"/>
    <p:sldLayoutId id="2147483718" r:id="rId3"/>
    <p:sldLayoutId id="2147483720" r:id="rId4"/>
    <p:sldLayoutId id="2147483734" r:id="rId5"/>
    <p:sldLayoutId id="2147483666" r:id="rId6"/>
    <p:sldLayoutId id="2147483651" r:id="rId7"/>
    <p:sldLayoutId id="2147483735" r:id="rId8"/>
    <p:sldLayoutId id="2147483668" r:id="rId9"/>
    <p:sldLayoutId id="2147483671" r:id="rId10"/>
    <p:sldLayoutId id="2147483675" r:id="rId11"/>
    <p:sldLayoutId id="2147483670" r:id="rId12"/>
    <p:sldLayoutId id="2147483672" r:id="rId13"/>
    <p:sldLayoutId id="2147483673" r:id="rId14"/>
    <p:sldLayoutId id="2147483674" r:id="rId15"/>
    <p:sldLayoutId id="2147483679" r:id="rId16"/>
    <p:sldLayoutId id="2147483676" r:id="rId17"/>
    <p:sldLayoutId id="2147483677" r:id="rId18"/>
    <p:sldLayoutId id="2147483736" r:id="rId19"/>
    <p:sldLayoutId id="2147483737" r:id="rId20"/>
    <p:sldLayoutId id="2147483667" r:id="rId21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400" kern="1200">
          <a:solidFill>
            <a:schemeClr val="accent1"/>
          </a:solidFill>
          <a:latin typeface="Arial"/>
          <a:ea typeface="+mj-ea"/>
          <a:cs typeface="Arial"/>
        </a:defRPr>
      </a:lvl1pPr>
    </p:titleStyle>
    <p:bodyStyle>
      <a:lvl1pPr marL="0" marR="0" indent="0" algn="l" defTabSz="914400" rtl="0" eaLnBrk="1" fontAlgn="base" latinLnBrk="0" hangingPunct="1">
        <a:lnSpc>
          <a:spcPct val="90000"/>
        </a:lnSpc>
        <a:spcBef>
          <a:spcPts val="600"/>
        </a:spcBef>
        <a:spcAft>
          <a:spcPct val="0"/>
        </a:spcAft>
        <a:buClrTx/>
        <a:buSzTx/>
        <a:buFontTx/>
        <a:buNone/>
        <a:tabLst/>
        <a:defRPr sz="1600" b="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marR="0" indent="-28575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Arial" panose="020B0604020202020204" pitchFamily="34" charset="0"/>
        <a:buChar char="•"/>
        <a:tabLst/>
        <a:defRPr sz="1600" b="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marR="0" indent="-2286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Courier New" panose="02070309020205020404" pitchFamily="49" charset="0"/>
        <a:buChar char="o"/>
        <a:tabLst/>
        <a:defRPr sz="1600" b="0" kern="1200">
          <a:solidFill>
            <a:schemeClr val="tx1"/>
          </a:solidFill>
          <a:latin typeface="Arial"/>
          <a:ea typeface="+mn-ea"/>
          <a:cs typeface="Arial"/>
        </a:defRPr>
      </a:lvl3pPr>
      <a:lvl4pPr marL="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Arial"/>
          <a:ea typeface="+mn-ea"/>
          <a:cs typeface="Arial"/>
        </a:defRPr>
      </a:lvl4pPr>
      <a:lvl5pPr marL="4572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microsoft.com/office/2007/relationships/media" Target="../media/media3.mov"/><Relationship Id="rId1" Type="http://schemas.openxmlformats.org/officeDocument/2006/relationships/video" Target="NULL" TargetMode="External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microsoft.com/office/2007/relationships/media" Target="../media/media3.mov"/><Relationship Id="rId1" Type="http://schemas.openxmlformats.org/officeDocument/2006/relationships/video" Target="NULL" TargetMode="External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6.mov"/><Relationship Id="rId1" Type="http://schemas.microsoft.com/office/2007/relationships/media" Target="../media/media6.mov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7.mov"/><Relationship Id="rId1" Type="http://schemas.microsoft.com/office/2007/relationships/media" Target="../media/media7.mov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8.mov"/><Relationship Id="rId1" Type="http://schemas.microsoft.com/office/2007/relationships/media" Target="../media/media8.mov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9.mov"/><Relationship Id="rId1" Type="http://schemas.microsoft.com/office/2007/relationships/media" Target="../media/media9.mov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8.svg"/><Relationship Id="rId11" Type="http://schemas.openxmlformats.org/officeDocument/2006/relationships/image" Target="../media/image12.png"/><Relationship Id="rId5" Type="http://schemas.openxmlformats.org/officeDocument/2006/relationships/image" Target="../media/image27.png"/><Relationship Id="rId10" Type="http://schemas.openxmlformats.org/officeDocument/2006/relationships/image" Target="../media/image32.svg"/><Relationship Id="rId4" Type="http://schemas.openxmlformats.org/officeDocument/2006/relationships/image" Target="../media/image26.svg"/><Relationship Id="rId9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microsoft.com/office/2007/relationships/media" Target="../media/media2.mov"/><Relationship Id="rId1" Type="http://schemas.openxmlformats.org/officeDocument/2006/relationships/video" Target="NULL" TargetMode="External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19B52-4B9B-EBD5-403A-CFDD774CB8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072" y="1906953"/>
            <a:ext cx="8351856" cy="664797"/>
          </a:xfrm>
        </p:spPr>
        <p:txBody>
          <a:bodyPr/>
          <a:lstStyle/>
          <a:p>
            <a:r>
              <a:rPr lang="en-US" dirty="0"/>
              <a:t>Natera Internship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78BB63-B050-47BE-57F1-6C565D6B3A3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396072" y="3816384"/>
            <a:ext cx="5853112" cy="251479"/>
          </a:xfrm>
        </p:spPr>
        <p:txBody>
          <a:bodyPr/>
          <a:lstStyle/>
          <a:p>
            <a:r>
              <a:rPr lang="en-US" dirty="0"/>
              <a:t>Xinyi Zhang, MS Biostatistics and Data Science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08219B8-105A-448D-4B3F-3AC9205CE85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6093F467-3615-3E03-7F7D-07E57787CC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92364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28C0529A-902E-8053-E30D-42802C15E4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53591-E2AE-22E6-4214-E5DCC4BE7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ACES-EMB clinical narrative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F045E-E3C6-6D9D-9497-5E10CB5A46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519" y="954564"/>
            <a:ext cx="2908853" cy="428598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Randomized Group checkboxes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B4A40CF-4EE2-BCAE-ACCF-D37E72156923}"/>
              </a:ext>
            </a:extLst>
          </p:cNvPr>
          <p:cNvSpPr txBox="1">
            <a:spLocks/>
          </p:cNvSpPr>
          <p:nvPr/>
        </p:nvSpPr>
        <p:spPr>
          <a:xfrm>
            <a:off x="466558" y="539066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accent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1800" dirty="0"/>
              <a:t>Clinical Narrative </a:t>
            </a:r>
            <a:r>
              <a:rPr lang="en-US" sz="1800" dirty="0" err="1"/>
              <a:t>Timeplot</a:t>
            </a:r>
            <a:endParaRPr lang="en-US" sz="1800" dirty="0"/>
          </a:p>
        </p:txBody>
      </p:sp>
      <p:pic>
        <p:nvPicPr>
          <p:cNvPr id="5" name="3. Randomized group.mov">
            <a:hlinkClick r:id="" action="ppaction://media"/>
            <a:extLst>
              <a:ext uri="{FF2B5EF4-FFF2-40B4-BE49-F238E27FC236}">
                <a16:creationId xmlns:a16="http://schemas.microsoft.com/office/drawing/2014/main" id="{57C75454-4637-EBF8-09F2-B007D136101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109.283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60644" y="539066"/>
            <a:ext cx="5983356" cy="428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914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0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AC0501-7921-37C1-5DEE-98B5BC7A29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DFC3-3243-0D4C-F817-E4C4822EA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ACES-EMB clinical narrative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153F7-B9E0-D338-52A8-4EF7952A4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519" y="954564"/>
            <a:ext cx="2908853" cy="428598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Randomized Group checkboxes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120E906-9ED6-9B39-23C7-48FB70E49C42}"/>
              </a:ext>
            </a:extLst>
          </p:cNvPr>
          <p:cNvSpPr txBox="1">
            <a:spLocks/>
          </p:cNvSpPr>
          <p:nvPr/>
        </p:nvSpPr>
        <p:spPr>
          <a:xfrm>
            <a:off x="466558" y="539066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accent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1800" dirty="0"/>
              <a:t>Clinical Narrative </a:t>
            </a:r>
            <a:r>
              <a:rPr lang="en-US" sz="1800" dirty="0" err="1"/>
              <a:t>Timeplot</a:t>
            </a:r>
            <a:endParaRPr lang="en-US" sz="1800" dirty="0"/>
          </a:p>
        </p:txBody>
      </p:sp>
      <p:pic>
        <p:nvPicPr>
          <p:cNvPr id="5" name="3. Randomized group.mov">
            <a:hlinkClick r:id="" action="ppaction://media"/>
            <a:extLst>
              <a:ext uri="{FF2B5EF4-FFF2-40B4-BE49-F238E27FC236}">
                <a16:creationId xmlns:a16="http://schemas.microsoft.com/office/drawing/2014/main" id="{89ED3CBC-E376-ED68-B931-22F7FA2FAF2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109.2839" end="6141.835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60644" y="539066"/>
            <a:ext cx="5983356" cy="428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940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6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9D13EA-1989-B0ED-018D-92AFB27856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507C7-321D-7109-07BE-76B7BDAC8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ACES-EMB clinical narrative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990F8-DD10-AD3E-8A13-1FFEA6B21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519" y="954564"/>
            <a:ext cx="2908853" cy="428598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Filter Specific Patients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E106F12-F45A-62A1-7430-0B1E502A4CF0}"/>
              </a:ext>
            </a:extLst>
          </p:cNvPr>
          <p:cNvSpPr txBox="1">
            <a:spLocks/>
          </p:cNvSpPr>
          <p:nvPr/>
        </p:nvSpPr>
        <p:spPr>
          <a:xfrm>
            <a:off x="466558" y="539066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accent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1800" dirty="0"/>
              <a:t>Clinical Narrative </a:t>
            </a:r>
            <a:r>
              <a:rPr lang="en-US" sz="1800" dirty="0" err="1"/>
              <a:t>Timeplot</a:t>
            </a:r>
            <a:endParaRPr lang="en-US" sz="1800" dirty="0"/>
          </a:p>
        </p:txBody>
      </p:sp>
      <p:pic>
        <p:nvPicPr>
          <p:cNvPr id="6" name="4. Filter specific patients.mov">
            <a:hlinkClick r:id="" action="ppaction://media"/>
            <a:extLst>
              <a:ext uri="{FF2B5EF4-FFF2-40B4-BE49-F238E27FC236}">
                <a16:creationId xmlns:a16="http://schemas.microsoft.com/office/drawing/2014/main" id="{809F837A-C76B-4AF1-5EBC-40D05C37D0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58836" y="629392"/>
            <a:ext cx="5977682" cy="4195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93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62D5C6-6F1D-0195-1A76-202217342C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40DEC-E1D4-3FCF-EFBE-773235919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ACES-EMB clinical narrative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07F33-8826-3608-4CB1-FE45180F1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519" y="954564"/>
            <a:ext cx="2908853" cy="428598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Missing visits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Visits outside expected windows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Blood draw outside expected window before biopsy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Includes the true expected date range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9EADBC5-E14D-B98F-B59C-A3C1BD2F5327}"/>
              </a:ext>
            </a:extLst>
          </p:cNvPr>
          <p:cNvSpPr txBox="1">
            <a:spLocks/>
          </p:cNvSpPr>
          <p:nvPr/>
        </p:nvSpPr>
        <p:spPr>
          <a:xfrm>
            <a:off x="466558" y="539066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accent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1800" dirty="0"/>
              <a:t>Compliance check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9C25F61-1F56-BA38-DB23-BF72F8C99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9731" y="674238"/>
            <a:ext cx="2602899" cy="3565855"/>
          </a:xfrm>
          <a:prstGeom prst="rect">
            <a:avLst/>
          </a:prstGeom>
        </p:spPr>
      </p:pic>
      <p:pic>
        <p:nvPicPr>
          <p:cNvPr id="9" name="图片 8" descr="表格&#10;&#10;AI 生成的内容可能不正确。">
            <a:extLst>
              <a:ext uri="{FF2B5EF4-FFF2-40B4-BE49-F238E27FC236}">
                <a16:creationId xmlns:a16="http://schemas.microsoft.com/office/drawing/2014/main" id="{34EC6396-D844-B211-8A93-CCF0F34705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8584" y="403894"/>
            <a:ext cx="2337424" cy="433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5220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8D4885E3-CE23-8963-8A2D-C9C3A54239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8BB7F-DCF2-685B-B64A-ADEE4A9D6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ACES-EMB clinical narrative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CE713E-6352-700D-0806-2F160A0E8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519" y="954564"/>
            <a:ext cx="2908853" cy="428598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Patient filter + Compliance check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AF2019F-5567-5FD1-6F3D-E4C907E6CBEB}"/>
              </a:ext>
            </a:extLst>
          </p:cNvPr>
          <p:cNvSpPr txBox="1">
            <a:spLocks/>
          </p:cNvSpPr>
          <p:nvPr/>
        </p:nvSpPr>
        <p:spPr>
          <a:xfrm>
            <a:off x="466558" y="539066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accent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1800" dirty="0"/>
              <a:t>Compliance check</a:t>
            </a:r>
          </a:p>
        </p:txBody>
      </p:sp>
      <p:pic>
        <p:nvPicPr>
          <p:cNvPr id="5" name="5.1 Compliance check.mov">
            <a:hlinkClick r:id="" action="ppaction://media"/>
            <a:extLst>
              <a:ext uri="{FF2B5EF4-FFF2-40B4-BE49-F238E27FC236}">
                <a16:creationId xmlns:a16="http://schemas.microsoft.com/office/drawing/2014/main" id="{8B037E69-6433-AC70-88F8-4524CBB2A2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95785" y="123568"/>
            <a:ext cx="2854564" cy="478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619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84EC56-3464-416D-A5DD-5998522DC1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27030-18FA-9ADF-A217-875965CD2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ACES-EMB clinical narrative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9C409-E396-22DF-028E-457435020E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519" y="954564"/>
            <a:ext cx="7931460" cy="428598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Key Events: Visit, Heart Transplant, Randomization, Biopsy, Prospera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Acute Rejection: ACR, AMR, Treated for Rejection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DSA Positive: Class I DSA Positive, Class II DSA Positive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Graft: Retransplant, Graft Failure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End of Study: End of Study (Except Death, Withdrawal, Pregnancy), Death, Withdrawal, Pregnancy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Adverse Event: AE Start, AE 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C27EE98-B2DE-6BB3-1BCA-B358E0CD8D60}"/>
              </a:ext>
            </a:extLst>
          </p:cNvPr>
          <p:cNvSpPr txBox="1">
            <a:spLocks/>
          </p:cNvSpPr>
          <p:nvPr/>
        </p:nvSpPr>
        <p:spPr>
          <a:xfrm>
            <a:off x="466558" y="539066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accent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1800" dirty="0"/>
              <a:t>Menus</a:t>
            </a:r>
          </a:p>
        </p:txBody>
      </p:sp>
      <p:pic>
        <p:nvPicPr>
          <p:cNvPr id="6" name="图片 5" descr="图形用户界面, 应用程序, Teams&#10;&#10;AI 生成的内容可能不正确。">
            <a:extLst>
              <a:ext uri="{FF2B5EF4-FFF2-40B4-BE49-F238E27FC236}">
                <a16:creationId xmlns:a16="http://schemas.microsoft.com/office/drawing/2014/main" id="{CD8A2C5E-65BD-0C1E-D18F-3866E969E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558" y="3097555"/>
            <a:ext cx="8220243" cy="172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2296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F978F5-5571-EEE2-A56D-DF2A6F24D1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09F2C-E42E-2203-6518-03D0F9F15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ACES-EMB clinical narrative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F4BA8-30CB-982D-4827-ABFFF802A1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519" y="954564"/>
            <a:ext cx="2908853" cy="428598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Filter the event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Timeplot</a:t>
            </a:r>
            <a:r>
              <a:rPr lang="en-US" dirty="0"/>
              <a:t> – table interaction for every event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46547A5-077C-57CA-D3F3-B882190C8165}"/>
              </a:ext>
            </a:extLst>
          </p:cNvPr>
          <p:cNvSpPr txBox="1">
            <a:spLocks/>
          </p:cNvSpPr>
          <p:nvPr/>
        </p:nvSpPr>
        <p:spPr>
          <a:xfrm>
            <a:off x="466558" y="539066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accent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1800" dirty="0" err="1"/>
              <a:t>Timeplot</a:t>
            </a:r>
            <a:r>
              <a:rPr lang="en-US" sz="1800" dirty="0"/>
              <a:t>– Table Interaction</a:t>
            </a:r>
          </a:p>
        </p:txBody>
      </p:sp>
      <p:pic>
        <p:nvPicPr>
          <p:cNvPr id="5" name="6. Tables.mov">
            <a:hlinkClick r:id="" action="ppaction://media"/>
            <a:extLst>
              <a:ext uri="{FF2B5EF4-FFF2-40B4-BE49-F238E27FC236}">
                <a16:creationId xmlns:a16="http://schemas.microsoft.com/office/drawing/2014/main" id="{1523A3DE-3033-AD35-BB53-9B746315E2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59778" y="539066"/>
            <a:ext cx="5860472" cy="41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133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A09D88-20A3-A1C9-EBBB-725324B49B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82569-27FA-2FAB-905C-A6E67ADA3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ACES-EMB clinical narrative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23CF1-2AC6-C07C-AA55-E66324CD9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519" y="954564"/>
            <a:ext cx="2908853" cy="428598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Show all records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Search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91B4880-1AE8-78CA-8B78-74D5CB1CF2AE}"/>
              </a:ext>
            </a:extLst>
          </p:cNvPr>
          <p:cNvSpPr txBox="1">
            <a:spLocks/>
          </p:cNvSpPr>
          <p:nvPr/>
        </p:nvSpPr>
        <p:spPr>
          <a:xfrm>
            <a:off x="466558" y="539066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accent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altLang="zh-CN" sz="1800" dirty="0"/>
              <a:t>Tables</a:t>
            </a:r>
          </a:p>
        </p:txBody>
      </p:sp>
      <p:pic>
        <p:nvPicPr>
          <p:cNvPr id="6" name="7. Table details.mov">
            <a:hlinkClick r:id="" action="ppaction://media"/>
            <a:extLst>
              <a:ext uri="{FF2B5EF4-FFF2-40B4-BE49-F238E27FC236}">
                <a16:creationId xmlns:a16="http://schemas.microsoft.com/office/drawing/2014/main" id="{3003A54F-DEC9-4D6F-692B-7D2739E3E0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91255" y="539065"/>
            <a:ext cx="6645583" cy="4453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730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A7BA1D1-D866-7768-82B9-8C349E7421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6F0A6-EB57-8F56-548A-EE4B8AA92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ACES-EMB clinical narrative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67F05-2EE1-C6F3-4223-B8BC33CCA5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519" y="954564"/>
            <a:ext cx="2908853" cy="428598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Download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188A5A-1E0E-CF20-6A80-9551CE562F2F}"/>
              </a:ext>
            </a:extLst>
          </p:cNvPr>
          <p:cNvSpPr txBox="1">
            <a:spLocks/>
          </p:cNvSpPr>
          <p:nvPr/>
        </p:nvSpPr>
        <p:spPr>
          <a:xfrm>
            <a:off x="466558" y="539066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accent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altLang="zh-CN" sz="1800" dirty="0"/>
              <a:t>Tables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9A6174A-9ADF-FCCE-E534-71F53DFEA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081" y="539066"/>
            <a:ext cx="5528361" cy="406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719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843002-2EB7-3894-F9C2-7680B3525E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0D326-1D58-79B2-D7D5-68D102C44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ACES-EMB clinical narrative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7137B-28E8-D185-8F95-865C9568E0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700" y="954564"/>
            <a:ext cx="2220686" cy="428598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Composite outcome survival curve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Outcomes: </a:t>
            </a:r>
            <a:r>
              <a:rPr lang="en-GB" altLang="zh-CN" dirty="0"/>
              <a:t>Treated rejection, Graft dysfunction, Retransplant, Death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C16295D-1596-46BF-EFC2-6394A21188C1}"/>
              </a:ext>
            </a:extLst>
          </p:cNvPr>
          <p:cNvSpPr txBox="1">
            <a:spLocks/>
          </p:cNvSpPr>
          <p:nvPr/>
        </p:nvSpPr>
        <p:spPr>
          <a:xfrm>
            <a:off x="466558" y="539066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accent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altLang="zh-CN" sz="1800" dirty="0"/>
              <a:t>Analysis</a:t>
            </a:r>
          </a:p>
        </p:txBody>
      </p:sp>
      <p:pic>
        <p:nvPicPr>
          <p:cNvPr id="5" name="8. Analysis - survival.mov">
            <a:hlinkClick r:id="" action="ppaction://media"/>
            <a:extLst>
              <a:ext uri="{FF2B5EF4-FFF2-40B4-BE49-F238E27FC236}">
                <a16:creationId xmlns:a16="http://schemas.microsoft.com/office/drawing/2014/main" id="{6002FADA-B6C8-ED33-19EF-308C2715E8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90255" y="636625"/>
            <a:ext cx="6529995" cy="4172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87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占位符 5">
            <a:extLst>
              <a:ext uri="{FF2B5EF4-FFF2-40B4-BE49-F238E27FC236}">
                <a16:creationId xmlns:a16="http://schemas.microsoft.com/office/drawing/2014/main" id="{C8CCE243-21C4-E669-AB40-6D246A180B54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 t="30182" b="30182"/>
          <a:stretch/>
        </p:blipFill>
        <p:spPr>
          <a:xfrm>
            <a:off x="5244662" y="1840115"/>
            <a:ext cx="3526154" cy="73163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052CFD7-E2CB-89D7-8816-9FB1E013C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Natera 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612D70-CB09-7D77-747A-E9D3CC543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979530"/>
            <a:ext cx="4787463" cy="2877765"/>
          </a:xfrm>
        </p:spPr>
        <p:txBody>
          <a:bodyPr/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Founded in 2004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Biotechnology company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Global Leader in cell-free DNA (cfDNA) technology testing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Oncology</a:t>
            </a:r>
            <a:r>
              <a:rPr lang="zh-CN" altLang="en-US" dirty="0"/>
              <a:t> </a:t>
            </a:r>
            <a:r>
              <a:rPr lang="en-US" altLang="zh-CN" dirty="0"/>
              <a:t>(recurrence)</a:t>
            </a:r>
            <a:r>
              <a:rPr lang="en-US" dirty="0"/>
              <a:t>, </a:t>
            </a:r>
            <a:r>
              <a:rPr lang="en-US" b="1" dirty="0"/>
              <a:t>Women Health </a:t>
            </a:r>
            <a:r>
              <a:rPr lang="en-US" dirty="0"/>
              <a:t>(pre-natal exam), </a:t>
            </a:r>
            <a:r>
              <a:rPr lang="en-US" b="1" dirty="0"/>
              <a:t>Organ Health </a:t>
            </a:r>
            <a:r>
              <a:rPr lang="en-US" dirty="0"/>
              <a:t>(post-transplant rejection surveillance)</a:t>
            </a:r>
          </a:p>
          <a:p>
            <a:pPr lvl="0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3966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20C6FA-0DB4-D9D2-F651-3D8F4661B9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87ACE-65CD-E36F-48D1-ABDC537FC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ACES-EMB clinical narrative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E962F-ACFB-1378-706E-F56F7ABD21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700" y="954564"/>
            <a:ext cx="2214748" cy="428598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Two threshold scatterplot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dd-cfDNA % vs DQS (copies/mL)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 risk: dd-cfDNA &gt; 0.26 &amp; DQS &gt; 18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2A70170-C891-3A0F-088B-F837E69806D1}"/>
              </a:ext>
            </a:extLst>
          </p:cNvPr>
          <p:cNvSpPr txBox="1">
            <a:spLocks/>
          </p:cNvSpPr>
          <p:nvPr/>
        </p:nvSpPr>
        <p:spPr>
          <a:xfrm>
            <a:off x="466558" y="539066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accent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altLang="zh-CN" sz="1800" dirty="0"/>
              <a:t>Analysis</a:t>
            </a:r>
          </a:p>
        </p:txBody>
      </p:sp>
      <p:pic>
        <p:nvPicPr>
          <p:cNvPr id="6" name="9. 2TA.mov">
            <a:hlinkClick r:id="" action="ppaction://media"/>
            <a:extLst>
              <a:ext uri="{FF2B5EF4-FFF2-40B4-BE49-F238E27FC236}">
                <a16:creationId xmlns:a16="http://schemas.microsoft.com/office/drawing/2014/main" id="{43DA077F-B171-696A-92EA-1ECFAF2B5C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17569" y="573355"/>
            <a:ext cx="6590807" cy="4336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860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D16E81A-1CDF-D1B5-97A6-F3206C0BC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Significance of the dashboard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BDEFBC-A4C0-4CEC-27FF-0B2C0BD9E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5887" y="3201306"/>
            <a:ext cx="2345640" cy="1818626"/>
          </a:xfrm>
        </p:spPr>
        <p:txBody>
          <a:bodyPr/>
          <a:lstStyle/>
          <a:p>
            <a:pPr lvl="0"/>
            <a:r>
              <a:rPr lang="en-US" dirty="0"/>
              <a:t>Track individuals visually</a:t>
            </a: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7E71F34-AA7E-633E-54AB-1D55FA042B94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2758019" y="3201306"/>
            <a:ext cx="2146470" cy="1818626"/>
          </a:xfrm>
        </p:spPr>
        <p:txBody>
          <a:bodyPr/>
          <a:lstStyle/>
          <a:p>
            <a:pPr lvl="0"/>
            <a:r>
              <a:rPr lang="en-US" dirty="0"/>
              <a:t>Check incompliance, simplify query process</a:t>
            </a: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B6C1DF-3C15-3BE4-FE88-DC56DB89834B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5298638" y="3216499"/>
            <a:ext cx="1667836" cy="1818626"/>
          </a:xfrm>
        </p:spPr>
        <p:txBody>
          <a:bodyPr/>
          <a:lstStyle/>
          <a:p>
            <a:pPr lvl="0"/>
            <a:r>
              <a:rPr lang="en-US" dirty="0"/>
              <a:t>Adapt to new clinical trials</a:t>
            </a:r>
          </a:p>
          <a:p>
            <a:endParaRPr lang="en-US" dirty="0"/>
          </a:p>
        </p:txBody>
      </p:sp>
      <p:pic>
        <p:nvPicPr>
          <p:cNvPr id="18" name="图形 17" descr="剪贴板 轮廓">
            <a:extLst>
              <a:ext uri="{FF2B5EF4-FFF2-40B4-BE49-F238E27FC236}">
                <a16:creationId xmlns:a16="http://schemas.microsoft.com/office/drawing/2014/main" id="{8FE93242-E629-2AAB-EA77-711A730E3D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3730" y="1320330"/>
            <a:ext cx="1574873" cy="1574873"/>
          </a:xfrm>
          <a:prstGeom prst="rect">
            <a:avLst/>
          </a:prstGeom>
        </p:spPr>
      </p:pic>
      <p:pic>
        <p:nvPicPr>
          <p:cNvPr id="20" name="图形 19" descr="问题 轮廓">
            <a:extLst>
              <a:ext uri="{FF2B5EF4-FFF2-40B4-BE49-F238E27FC236}">
                <a16:creationId xmlns:a16="http://schemas.microsoft.com/office/drawing/2014/main" id="{DE93AA04-A376-4F65-19F3-30434C38DF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03710" y="1320330"/>
            <a:ext cx="1574873" cy="1574873"/>
          </a:xfrm>
          <a:prstGeom prst="rect">
            <a:avLst/>
          </a:prstGeom>
        </p:spPr>
      </p:pic>
      <p:pic>
        <p:nvPicPr>
          <p:cNvPr id="22" name="图形 21" descr="共享 轮廓">
            <a:extLst>
              <a:ext uri="{FF2B5EF4-FFF2-40B4-BE49-F238E27FC236}">
                <a16:creationId xmlns:a16="http://schemas.microsoft.com/office/drawing/2014/main" id="{CBBEF395-6324-BC42-98C3-6D5E7CBA96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973690" y="1334253"/>
            <a:ext cx="1574873" cy="1574873"/>
          </a:xfrm>
          <a:prstGeom prst="rect">
            <a:avLst/>
          </a:prstGeom>
        </p:spPr>
      </p:pic>
      <p:pic>
        <p:nvPicPr>
          <p:cNvPr id="24" name="图形 23" descr="锁定 轮廓">
            <a:extLst>
              <a:ext uri="{FF2B5EF4-FFF2-40B4-BE49-F238E27FC236}">
                <a16:creationId xmlns:a16="http://schemas.microsoft.com/office/drawing/2014/main" id="{68B97482-0042-40BD-9BE2-337837707F0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102569" y="1320329"/>
            <a:ext cx="1574873" cy="1574873"/>
          </a:xfrm>
          <a:prstGeom prst="rect">
            <a:avLst/>
          </a:prstGeom>
        </p:spPr>
      </p:pic>
      <p:sp>
        <p:nvSpPr>
          <p:cNvPr id="25" name="Content Placeholder 7">
            <a:extLst>
              <a:ext uri="{FF2B5EF4-FFF2-40B4-BE49-F238E27FC236}">
                <a16:creationId xmlns:a16="http://schemas.microsoft.com/office/drawing/2014/main" id="{01882D40-1FB0-FD06-F6AC-8A78D1AEE320}"/>
              </a:ext>
            </a:extLst>
          </p:cNvPr>
          <p:cNvSpPr txBox="1">
            <a:spLocks/>
          </p:cNvSpPr>
          <p:nvPr/>
        </p:nvSpPr>
        <p:spPr>
          <a:xfrm>
            <a:off x="7276540" y="3216499"/>
            <a:ext cx="2146471" cy="1818626"/>
          </a:xfrm>
          <a:prstGeom prst="rect">
            <a:avLst/>
          </a:prstGeom>
        </p:spPr>
        <p:txBody>
          <a:bodyPr vert="horz" wrap="square" lIns="0" tIns="45720" rIns="91440" bIns="45720" rtlCol="0">
            <a:noAutofit/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600" b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marR="0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 b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marR="0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 sz="1600" b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4572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Data Security</a:t>
            </a:r>
          </a:p>
          <a:p>
            <a:endParaRPr lang="en-US" dirty="0"/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E355B5BF-B766-E864-2BD5-28E5905175D5}"/>
              </a:ext>
            </a:extLst>
          </p:cNvPr>
          <p:cNvGrpSpPr/>
          <p:nvPr/>
        </p:nvGrpSpPr>
        <p:grpSpPr>
          <a:xfrm>
            <a:off x="4547172" y="13924"/>
            <a:ext cx="4680065" cy="1320329"/>
            <a:chOff x="4567320" y="198015"/>
            <a:chExt cx="4619012" cy="1148348"/>
          </a:xfrm>
        </p:grpSpPr>
        <p:pic>
          <p:nvPicPr>
            <p:cNvPr id="26" name="图片 25" descr="图表&#10;&#10;AI 生成的内容可能不正确。">
              <a:extLst>
                <a:ext uri="{FF2B5EF4-FFF2-40B4-BE49-F238E27FC236}">
                  <a16:creationId xmlns:a16="http://schemas.microsoft.com/office/drawing/2014/main" id="{770F9F7E-F18D-F728-3BC6-040D96489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 r="16952" b="77971"/>
            <a:stretch/>
          </p:blipFill>
          <p:spPr>
            <a:xfrm>
              <a:off x="4567320" y="198015"/>
              <a:ext cx="4619012" cy="1148348"/>
            </a:xfrm>
            <a:prstGeom prst="rect">
              <a:avLst/>
            </a:prstGeom>
          </p:spPr>
        </p:pic>
        <p:pic>
          <p:nvPicPr>
            <p:cNvPr id="27" name="图片 26" descr="图表&#10;&#10;AI 生成的内容可能不正确。">
              <a:extLst>
                <a:ext uri="{FF2B5EF4-FFF2-40B4-BE49-F238E27FC236}">
                  <a16:creationId xmlns:a16="http://schemas.microsoft.com/office/drawing/2014/main" id="{71B77656-0F95-30A9-EF12-42AA4EB7D4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 l="81856" t="78621" b="12437"/>
            <a:stretch/>
          </p:blipFill>
          <p:spPr>
            <a:xfrm>
              <a:off x="8041767" y="331317"/>
              <a:ext cx="999160" cy="5138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85330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9A761E-C693-2D99-B0CD-C37626D52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83B5B01-C4E4-A907-F19B-4718A7186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23568"/>
            <a:ext cx="8220243" cy="415498"/>
          </a:xfrm>
        </p:spPr>
        <p:txBody>
          <a:bodyPr anchor="t">
            <a:normAutofit/>
          </a:bodyPr>
          <a:lstStyle/>
          <a:p>
            <a:r>
              <a:rPr lang="en-US" dirty="0"/>
              <a:t>Thoughts</a:t>
            </a:r>
          </a:p>
        </p:txBody>
      </p:sp>
      <p:pic>
        <p:nvPicPr>
          <p:cNvPr id="9" name="图片 8" descr="卡通人物&#10;&#10;AI 生成的内容可能不正确。">
            <a:extLst>
              <a:ext uri="{FF2B5EF4-FFF2-40B4-BE49-F238E27FC236}">
                <a16:creationId xmlns:a16="http://schemas.microsoft.com/office/drawing/2014/main" id="{30E45010-09A2-32C1-2E32-040864EC09B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718" r="13893" b="2"/>
          <a:stretch>
            <a:fillRect/>
          </a:stretch>
        </p:blipFill>
        <p:spPr>
          <a:xfrm>
            <a:off x="457200" y="594059"/>
            <a:ext cx="4040660" cy="3653992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E6E42D-DBC2-C0CF-E83C-34E27250B62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36782" y="594059"/>
            <a:ext cx="4507218" cy="3653992"/>
          </a:xfrm>
        </p:spPr>
        <p:txBody>
          <a:bodyPr wrap="square">
            <a:norm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Time management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Communication and Collaboration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Complexity of </a:t>
            </a:r>
            <a:r>
              <a:rPr kumimoji="1" lang="en-US" altLang="zh-CN" sz="2000"/>
              <a:t>real-world data</a:t>
            </a:r>
            <a:endParaRPr kumimoji="1"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12675274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8D28E51-59C1-15E2-6EEC-D5896AC982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9188263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27AD4-9681-75A0-8F7D-A7075F2E6F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863058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704E9B-5F8E-F6E8-7C70-97542D902A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B6D4DD2-22D4-CC13-3ED5-DFA2C5123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23568"/>
            <a:ext cx="8220243" cy="415498"/>
          </a:xfrm>
        </p:spPr>
        <p:txBody>
          <a:bodyPr anchor="t">
            <a:normAutofit/>
          </a:bodyPr>
          <a:lstStyle/>
          <a:p>
            <a:r>
              <a:rPr lang="en-US" dirty="0"/>
              <a:t>Mechanism behind the technology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9A0F05-A825-458C-F33E-7275079FA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961005"/>
            <a:ext cx="4493374" cy="3653992"/>
          </a:xfrm>
        </p:spPr>
        <p:txBody>
          <a:bodyPr wrap="square">
            <a:norm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Cell-free DNA (cfDNA)</a:t>
            </a:r>
          </a:p>
          <a:p>
            <a:pPr lvl="1"/>
            <a:r>
              <a:rPr lang="en-US" altLang="zh-CN" dirty="0"/>
              <a:t>Cell death shed DNA into bloodstream</a:t>
            </a:r>
          </a:p>
          <a:p>
            <a:pPr lvl="1"/>
            <a:r>
              <a:rPr lang="en-US" altLang="zh-CN" dirty="0"/>
              <a:t>Blood plasma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Organ Health: distinguish between donor &amp; recipient?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Single Nucleotide Polymorphism (SNP)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pic>
        <p:nvPicPr>
          <p:cNvPr id="6" name="图片占位符 5" descr="图表, 图示&#10;&#10;AI 生成的内容可能不正确。">
            <a:extLst>
              <a:ext uri="{FF2B5EF4-FFF2-40B4-BE49-F238E27FC236}">
                <a16:creationId xmlns:a16="http://schemas.microsoft.com/office/drawing/2014/main" id="{840C85E4-6EB8-9715-6A02-B6F7BA8E86FF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3"/>
          <a:stretch>
            <a:fillRect/>
          </a:stretch>
        </p:blipFill>
        <p:spPr>
          <a:xfrm>
            <a:off x="5185910" y="298841"/>
            <a:ext cx="3756876" cy="2272909"/>
          </a:xfrm>
          <a:noFill/>
        </p:spPr>
      </p:pic>
      <p:pic>
        <p:nvPicPr>
          <p:cNvPr id="14" name="图片 13" descr="图示&#10;&#10;AI 生成的内容可能不正确。">
            <a:extLst>
              <a:ext uri="{FF2B5EF4-FFF2-40B4-BE49-F238E27FC236}">
                <a16:creationId xmlns:a16="http://schemas.microsoft.com/office/drawing/2014/main" id="{DC10964F-8E51-A77F-B6D1-9D351A808E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7629" y="2425976"/>
            <a:ext cx="2478101" cy="2272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057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57C1A6-1D07-3ACF-7B9E-588CA3849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1BCBA-E984-0E59-7837-AA9BFFE78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Molecular Biology Informatics &amp; Statistics</a:t>
            </a:r>
            <a:r>
              <a:rPr lang="zh-CN" altLang="zh-CN" dirty="0"/>
              <a:t> </a:t>
            </a:r>
            <a:endParaRPr lang="en-US" dirty="0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BF34C403-A082-1024-BA2A-8996E7DE80F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78889090"/>
              </p:ext>
            </p:extLst>
          </p:nvPr>
        </p:nvGraphicFramePr>
        <p:xfrm>
          <a:off x="336181" y="53906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圆角矩形 2">
            <a:extLst>
              <a:ext uri="{FF2B5EF4-FFF2-40B4-BE49-F238E27FC236}">
                <a16:creationId xmlns:a16="http://schemas.microsoft.com/office/drawing/2014/main" id="{F035F79C-3F18-9378-8735-A428BBEA8049}"/>
              </a:ext>
            </a:extLst>
          </p:cNvPr>
          <p:cNvSpPr/>
          <p:nvPr/>
        </p:nvSpPr>
        <p:spPr>
          <a:xfrm>
            <a:off x="641129" y="954564"/>
            <a:ext cx="1618593" cy="651641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Medical Affair</a:t>
            </a:r>
            <a:endParaRPr kumimoji="1" lang="zh-CN" altLang="en-US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1101035D-90FF-A173-E893-1C8C9F128A3B}"/>
              </a:ext>
            </a:extLst>
          </p:cNvPr>
          <p:cNvSpPr/>
          <p:nvPr/>
        </p:nvSpPr>
        <p:spPr>
          <a:xfrm>
            <a:off x="641130" y="1756416"/>
            <a:ext cx="1618592" cy="651641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Data Management</a:t>
            </a:r>
            <a:endParaRPr kumimoji="1" lang="zh-CN" altLang="en-US" dirty="0"/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253CC2AF-61CE-13F9-70CE-C0C345AED0E3}"/>
              </a:ext>
            </a:extLst>
          </p:cNvPr>
          <p:cNvSpPr/>
          <p:nvPr/>
        </p:nvSpPr>
        <p:spPr>
          <a:xfrm>
            <a:off x="641130" y="2558268"/>
            <a:ext cx="1618592" cy="651641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Clinical Operation</a:t>
            </a:r>
            <a:endParaRPr kumimoji="1" lang="zh-CN" altLang="en-US" dirty="0"/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A49BD6B3-1B4A-7C6E-74A5-C4BB83EADC46}"/>
              </a:ext>
            </a:extLst>
          </p:cNvPr>
          <p:cNvSpPr/>
          <p:nvPr/>
        </p:nvSpPr>
        <p:spPr>
          <a:xfrm>
            <a:off x="641130" y="3360120"/>
            <a:ext cx="1618592" cy="651641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Translational Medicine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70209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7940F-F922-6FA2-81B1-A8828F7463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0499" y="1906953"/>
            <a:ext cx="8351856" cy="664797"/>
          </a:xfrm>
        </p:spPr>
        <p:txBody>
          <a:bodyPr/>
          <a:lstStyle/>
          <a:p>
            <a:r>
              <a:rPr lang="en-US" dirty="0"/>
              <a:t>ACES-EMB clinical narrative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D00422-50AF-A244-9662-80C0B68B3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0499" y="2677023"/>
            <a:ext cx="8351856" cy="290849"/>
          </a:xfrm>
        </p:spPr>
        <p:txBody>
          <a:bodyPr/>
          <a:lstStyle/>
          <a:p>
            <a:r>
              <a:rPr lang="en-US" dirty="0"/>
              <a:t>R </a:t>
            </a:r>
            <a:r>
              <a:rPr lang="en-US" dirty="0" err="1"/>
              <a:t>ShinyApp</a:t>
            </a:r>
            <a:r>
              <a:rPr lang="en-US" dirty="0"/>
              <a:t> Project</a:t>
            </a:r>
          </a:p>
        </p:txBody>
      </p:sp>
    </p:spTree>
    <p:extLst>
      <p:ext uri="{BB962C8B-B14F-4D97-AF65-F5344CB8AC3E}">
        <p14:creationId xmlns:p14="http://schemas.microsoft.com/office/powerpoint/2010/main" val="2563990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A4F84-F358-F191-985E-5092E71AC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ACES-EMB clinical narrative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B5120-0096-D831-A4C4-BE4FEA9E9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b="1" dirty="0"/>
              <a:t>A</a:t>
            </a:r>
            <a:r>
              <a:rPr lang="en-GB" altLang="zh-CN" dirty="0"/>
              <a:t> </a:t>
            </a:r>
            <a:r>
              <a:rPr lang="en-GB" altLang="zh-CN" b="1" dirty="0"/>
              <a:t>C</a:t>
            </a:r>
            <a:r>
              <a:rPr lang="en-GB" altLang="zh-CN" dirty="0"/>
              <a:t>omparative </a:t>
            </a:r>
            <a:r>
              <a:rPr lang="en-GB" altLang="zh-CN" b="1" dirty="0"/>
              <a:t>E</a:t>
            </a:r>
            <a:r>
              <a:rPr lang="en-GB" altLang="zh-CN" dirty="0"/>
              <a:t>ffectiveness </a:t>
            </a:r>
            <a:r>
              <a:rPr lang="en-GB" altLang="zh-CN" b="1" dirty="0"/>
              <a:t>S</a:t>
            </a:r>
            <a:r>
              <a:rPr lang="en-GB" altLang="zh-CN" dirty="0"/>
              <a:t>tudy in Heart Transplant Patients of Rejection Surveillance with Cell-free DNA versus </a:t>
            </a:r>
            <a:r>
              <a:rPr lang="en-GB" altLang="zh-CN" b="1" dirty="0"/>
              <a:t>E</a:t>
            </a:r>
            <a:r>
              <a:rPr lang="en-GB" altLang="zh-CN" dirty="0"/>
              <a:t>ndo-</a:t>
            </a:r>
            <a:r>
              <a:rPr lang="en-GB" altLang="zh-CN" b="1" dirty="0"/>
              <a:t>m</a:t>
            </a:r>
            <a:r>
              <a:rPr lang="en-GB" altLang="zh-CN" dirty="0"/>
              <a:t>yocardial </a:t>
            </a:r>
            <a:r>
              <a:rPr lang="en-GB" altLang="zh-CN" b="1" dirty="0"/>
              <a:t>B</a:t>
            </a:r>
            <a:r>
              <a:rPr lang="en-GB" altLang="zh-CN" dirty="0"/>
              <a:t>iopsy</a:t>
            </a:r>
          </a:p>
          <a:p>
            <a:pPr marL="1028700" lvl="1"/>
            <a:r>
              <a:rPr lang="en-GB" altLang="zh-CN" dirty="0"/>
              <a:t>Effectiveness of rejection surveillance of Prospera</a:t>
            </a:r>
          </a:p>
          <a:p>
            <a:pPr marL="1428750" lvl="2"/>
            <a:r>
              <a:rPr lang="en-US" altLang="zh-CN" dirty="0"/>
              <a:t>Prospera: transplant rejection assessment by blood draw</a:t>
            </a:r>
            <a:endParaRPr lang="en-GB" altLang="zh-CN" dirty="0"/>
          </a:p>
          <a:p>
            <a:pPr marL="1028700" lvl="1"/>
            <a:r>
              <a:rPr lang="en-US" altLang="zh-CN" dirty="0"/>
              <a:t>Randomized Clinical Trial</a:t>
            </a:r>
          </a:p>
          <a:p>
            <a:pPr marL="1428750" lvl="2"/>
            <a:r>
              <a:rPr lang="en-US" altLang="zh-CN" dirty="0"/>
              <a:t>Site level</a:t>
            </a:r>
          </a:p>
          <a:p>
            <a:pPr marL="1428750" lvl="2"/>
            <a:r>
              <a:rPr lang="en-GB" altLang="zh-CN" dirty="0"/>
              <a:t>dd-cfDNA blood draw (Prospera) or Endomyocardial Biopsy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Clinical narrative R </a:t>
            </a:r>
            <a:r>
              <a:rPr lang="en-US" dirty="0" err="1"/>
              <a:t>ShinyApp</a:t>
            </a:r>
            <a:endParaRPr lang="en-US" dirty="0"/>
          </a:p>
          <a:p>
            <a:pPr marL="1028700" lvl="1"/>
            <a:r>
              <a:rPr lang="en-US" dirty="0"/>
              <a:t>Visualization of critical events for individual patients</a:t>
            </a:r>
          </a:p>
          <a:p>
            <a:pPr marL="1028700" lvl="1"/>
            <a:r>
              <a:rPr lang="en-US" dirty="0"/>
              <a:t>From enrollment to end of study</a:t>
            </a:r>
          </a:p>
          <a:p>
            <a:pPr marL="1028700" lvl="1"/>
            <a:r>
              <a:rPr lang="en-US" dirty="0"/>
              <a:t>Basic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FF0000"/>
                </a:solidFill>
              </a:rPr>
              <a:t>All data presented in the </a:t>
            </a:r>
            <a:r>
              <a:rPr lang="en-US" altLang="zh-CN" dirty="0" err="1">
                <a:solidFill>
                  <a:srgbClr val="FF0000"/>
                </a:solidFill>
              </a:rPr>
              <a:t>ShinyApp</a:t>
            </a:r>
            <a:r>
              <a:rPr lang="en-US" altLang="zh-CN" dirty="0">
                <a:solidFill>
                  <a:srgbClr val="FF0000"/>
                </a:solidFill>
              </a:rPr>
              <a:t> are simulated data</a:t>
            </a:r>
          </a:p>
          <a:p>
            <a:pPr marL="1028700" lvl="1"/>
            <a:endParaRPr lang="en-US" dirty="0"/>
          </a:p>
          <a:p>
            <a:pPr lvl="1" indent="0">
              <a:buNone/>
            </a:pPr>
            <a:endParaRPr lang="en-US" dirty="0"/>
          </a:p>
          <a:p>
            <a:pPr lvl="1" indent="0">
              <a:buNone/>
            </a:pPr>
            <a:endParaRPr lang="en-US" dirty="0"/>
          </a:p>
          <a:p>
            <a:pPr lvl="3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312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72404-E59C-854C-8B72-EBCC69112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ACES-EMB clinical narrative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C7390-11AB-26E3-BADD-C8CD92CF5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519" y="954564"/>
            <a:ext cx="2908853" cy="4285983"/>
          </a:xfrm>
        </p:spPr>
        <p:txBody>
          <a:bodyPr/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Password required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Welcome page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18B4ED3-8A17-2041-F0DB-9FDBCB11FDC6}"/>
              </a:ext>
            </a:extLst>
          </p:cNvPr>
          <p:cNvSpPr txBox="1">
            <a:spLocks/>
          </p:cNvSpPr>
          <p:nvPr/>
        </p:nvSpPr>
        <p:spPr>
          <a:xfrm>
            <a:off x="466558" y="539066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accent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1800" dirty="0"/>
              <a:t>Login and Welcome Page</a:t>
            </a:r>
          </a:p>
        </p:txBody>
      </p:sp>
      <p:pic>
        <p:nvPicPr>
          <p:cNvPr id="5" name="Password and Welcome Page.mov">
            <a:hlinkClick r:id="" action="ppaction://media"/>
            <a:extLst>
              <a:ext uri="{FF2B5EF4-FFF2-40B4-BE49-F238E27FC236}">
                <a16:creationId xmlns:a16="http://schemas.microsoft.com/office/drawing/2014/main" id="{67F32B0D-6F1B-934E-F191-A6183DA75B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b="37016"/>
          <a:stretch/>
        </p:blipFill>
        <p:spPr>
          <a:xfrm>
            <a:off x="452519" y="1555532"/>
            <a:ext cx="8399852" cy="3300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975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C095B-3132-F73B-C601-98CE4C33F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B340E-428E-EFAA-288E-8570D4306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ACES-EMB clinical narrative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C70D7-76AE-0237-2856-471E1956E2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519" y="954564"/>
            <a:ext cx="2908853" cy="428598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Site dropdown menu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Timeplot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432B958-3AF5-9402-2A66-6E1D1B72908C}"/>
              </a:ext>
            </a:extLst>
          </p:cNvPr>
          <p:cNvSpPr txBox="1">
            <a:spLocks/>
          </p:cNvSpPr>
          <p:nvPr/>
        </p:nvSpPr>
        <p:spPr>
          <a:xfrm>
            <a:off x="466558" y="539066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accent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1800" dirty="0"/>
              <a:t>Clinical Narrative </a:t>
            </a:r>
            <a:r>
              <a:rPr lang="en-US" sz="1800" dirty="0" err="1"/>
              <a:t>Timeplot</a:t>
            </a:r>
            <a:endParaRPr lang="en-US" sz="1800" dirty="0"/>
          </a:p>
        </p:txBody>
      </p:sp>
      <p:pic>
        <p:nvPicPr>
          <p:cNvPr id="6" name="2. Site and Timeplot.mov">
            <a:hlinkClick r:id="" action="ppaction://media"/>
            <a:extLst>
              <a:ext uri="{FF2B5EF4-FFF2-40B4-BE49-F238E27FC236}">
                <a16:creationId xmlns:a16="http://schemas.microsoft.com/office/drawing/2014/main" id="{74CC489F-7FC7-5218-42EC-EC92EACB73B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296.3" end="1975.065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84750" y="842892"/>
            <a:ext cx="6406242" cy="4003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158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6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A26D50-18FA-A170-98A4-379527C52F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C2E93-943B-770C-5493-6759CCE6A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ACES-EMB clinical narrative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99918-3FFE-6CEC-A98B-32312EF72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519" y="954564"/>
            <a:ext cx="3880942" cy="428598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Patient</a:t>
            </a:r>
            <a:r>
              <a:rPr lang="zh-CN" altLang="en-US" dirty="0"/>
              <a:t> </a:t>
            </a:r>
            <a:r>
              <a:rPr lang="en-US" altLang="zh-CN" dirty="0"/>
              <a:t>IDs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Time</a:t>
            </a:r>
            <a:r>
              <a:rPr lang="zh-CN" altLang="en-US" dirty="0"/>
              <a:t> </a:t>
            </a:r>
            <a:r>
              <a:rPr lang="en-US" altLang="zh-CN" dirty="0"/>
              <a:t>Since</a:t>
            </a:r>
            <a:r>
              <a:rPr lang="zh-CN" altLang="en-US" dirty="0"/>
              <a:t> </a:t>
            </a:r>
            <a:r>
              <a:rPr lang="en-US" altLang="zh-CN" dirty="0"/>
              <a:t>Enrollment</a:t>
            </a:r>
            <a:r>
              <a:rPr lang="zh-CN" altLang="en-US" dirty="0"/>
              <a:t> </a:t>
            </a:r>
            <a:r>
              <a:rPr lang="en-US" altLang="zh-CN" dirty="0"/>
              <a:t>(Days)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Patient Status: critical events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Basic Information shown when hover the mouse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F9D15E2-C605-7433-FF10-6356C3B7CABF}"/>
              </a:ext>
            </a:extLst>
          </p:cNvPr>
          <p:cNvSpPr txBox="1">
            <a:spLocks/>
          </p:cNvSpPr>
          <p:nvPr/>
        </p:nvSpPr>
        <p:spPr>
          <a:xfrm>
            <a:off x="466558" y="539066"/>
            <a:ext cx="8220243" cy="415498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accent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1800" dirty="0"/>
              <a:t>Clinical Narrative </a:t>
            </a:r>
            <a:r>
              <a:rPr lang="en-US" sz="1800" dirty="0" err="1"/>
              <a:t>Timeplot</a:t>
            </a:r>
            <a:endParaRPr lang="en-US" sz="1800" dirty="0"/>
          </a:p>
        </p:txBody>
      </p:sp>
      <p:pic>
        <p:nvPicPr>
          <p:cNvPr id="7" name="图片 6" descr="图表&#10;&#10;AI 生成的内容可能不正确。">
            <a:extLst>
              <a:ext uri="{FF2B5EF4-FFF2-40B4-BE49-F238E27FC236}">
                <a16:creationId xmlns:a16="http://schemas.microsoft.com/office/drawing/2014/main" id="{3B2484FD-11B6-F867-E1AB-7011993147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3461" y="-39756"/>
            <a:ext cx="4810540" cy="5019932"/>
          </a:xfrm>
          <a:prstGeom prst="rect">
            <a:avLst/>
          </a:prstGeom>
        </p:spPr>
      </p:pic>
      <p:pic>
        <p:nvPicPr>
          <p:cNvPr id="6" name="图片 5" descr="图形用户界面, 文本, 应用程序, 聊天或短信&#10;&#10;AI 生成的内容可能不正确。">
            <a:extLst>
              <a:ext uri="{FF2B5EF4-FFF2-40B4-BE49-F238E27FC236}">
                <a16:creationId xmlns:a16="http://schemas.microsoft.com/office/drawing/2014/main" id="{666F6E17-FE5F-A315-221E-A1D930D751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558" y="2993823"/>
            <a:ext cx="3394525" cy="1494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647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CM_Template_Cobranded PPT_Gray">
  <a:themeElements>
    <a:clrScheme name="WCM 2022">
      <a:dk1>
        <a:srgbClr val="2D2E2D"/>
      </a:dk1>
      <a:lt1>
        <a:srgbClr val="FFFFFF"/>
      </a:lt1>
      <a:dk2>
        <a:srgbClr val="555555"/>
      </a:dk2>
      <a:lt2>
        <a:srgbClr val="EFEEED"/>
      </a:lt2>
      <a:accent1>
        <a:srgbClr val="B31B1B"/>
      </a:accent1>
      <a:accent2>
        <a:srgbClr val="CF4520"/>
      </a:accent2>
      <a:accent3>
        <a:srgbClr val="E87722"/>
      </a:accent3>
      <a:accent4>
        <a:srgbClr val="FFC72C"/>
      </a:accent4>
      <a:accent5>
        <a:srgbClr val="8D8E8D"/>
      </a:accent5>
      <a:accent6>
        <a:srgbClr val="CECFCD"/>
      </a:accent6>
      <a:hlink>
        <a:srgbClr val="272727"/>
      </a:hlink>
      <a:folHlink>
        <a:srgbClr val="272727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wcm_template_masterbrand_wide_ppt_white" id="{907254EC-2902-A44B-BCB7-1945B2D07FF4}" vid="{49B71980-DE23-324C-99C3-85255CCFAC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DCB5327-48E8-1C47-9F8E-C97AD905AA66}">
  <we:reference id="wa200006038" version="1.0.0.4" store="en-US" storeType="OMEX"/>
  <we:alternateReferences>
    <we:reference id="WA200006038" version="1.0.0.4" store="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26577</TotalTime>
  <Words>805</Words>
  <Application>Microsoft Macintosh PowerPoint</Application>
  <PresentationFormat>全屏显示(16:9)</PresentationFormat>
  <Paragraphs>150</Paragraphs>
  <Slides>24</Slides>
  <Notes>21</Notes>
  <HiddenSlides>3</HiddenSlides>
  <MMClips>10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8" baseType="lpstr">
      <vt:lpstr>Arial</vt:lpstr>
      <vt:lpstr>Calibri</vt:lpstr>
      <vt:lpstr>Courier New</vt:lpstr>
      <vt:lpstr>WCM_Template_Cobranded PPT_Gray</vt:lpstr>
      <vt:lpstr>Natera Internship</vt:lpstr>
      <vt:lpstr>Natera Overview</vt:lpstr>
      <vt:lpstr>Mechanism behind the technology</vt:lpstr>
      <vt:lpstr>Molecular Biology Informatics &amp; Statistics </vt:lpstr>
      <vt:lpstr>ACES-EMB clinical narrative</vt:lpstr>
      <vt:lpstr>ACES-EMB clinical narrative</vt:lpstr>
      <vt:lpstr>ACES-EMB clinical narrative</vt:lpstr>
      <vt:lpstr>ACES-EMB clinical narrative</vt:lpstr>
      <vt:lpstr>ACES-EMB clinical narrative</vt:lpstr>
      <vt:lpstr>ACES-EMB clinical narrative</vt:lpstr>
      <vt:lpstr>ACES-EMB clinical narrative</vt:lpstr>
      <vt:lpstr>ACES-EMB clinical narrative</vt:lpstr>
      <vt:lpstr>ACES-EMB clinical narrative</vt:lpstr>
      <vt:lpstr>ACES-EMB clinical narrative</vt:lpstr>
      <vt:lpstr>ACES-EMB clinical narrative</vt:lpstr>
      <vt:lpstr>ACES-EMB clinical narrative</vt:lpstr>
      <vt:lpstr>ACES-EMB clinical narrative</vt:lpstr>
      <vt:lpstr>ACES-EMB clinical narrative</vt:lpstr>
      <vt:lpstr>ACES-EMB clinical narrative</vt:lpstr>
      <vt:lpstr>ACES-EMB clinical narrative</vt:lpstr>
      <vt:lpstr>Significance of the dashboard</vt:lpstr>
      <vt:lpstr>Thoughts</vt:lpstr>
      <vt:lpstr>Thank you!</vt:lpstr>
      <vt:lpstr>Questions?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Cover Slide Title</dc:title>
  <dc:subject/>
  <dc:creator>brian zickerman</dc:creator>
  <cp:keywords/>
  <dc:description/>
  <cp:lastModifiedBy>Xinyi Zhang</cp:lastModifiedBy>
  <cp:revision>552</cp:revision>
  <cp:lastPrinted>2015-10-19T20:50:20Z</cp:lastPrinted>
  <dcterms:created xsi:type="dcterms:W3CDTF">2022-12-12T22:47:27Z</dcterms:created>
  <dcterms:modified xsi:type="dcterms:W3CDTF">2025-11-13T03:39:53Z</dcterms:modified>
  <cp:category/>
</cp:coreProperties>
</file>

<file path=docProps/thumbnail.jpeg>
</file>